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1" r:id="rId24"/>
    <p:sldId id="282" r:id="rId25"/>
    <p:sldId id="28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2135032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182506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3792341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2874604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54066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F1F28D-5349-498A-9791-E28D63001078}"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2483690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F1F28D-5349-498A-9791-E28D63001078}" type="datetimeFigureOut">
              <a:rPr lang="en-US" smtClean="0"/>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381780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F1F28D-5349-498A-9791-E28D63001078}" type="datetimeFigureOut">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755340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F1F28D-5349-498A-9791-E28D63001078}" type="datetimeFigureOut">
              <a:rPr lang="en-US" smtClean="0"/>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14540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F1F28D-5349-498A-9791-E28D63001078}"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63842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F1F28D-5349-498A-9791-E28D63001078}"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1766342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F1F28D-5349-498A-9791-E28D63001078}" type="datetimeFigureOut">
              <a:rPr lang="en-US" smtClean="0"/>
              <a:t>11/9/2021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53DFD-FE9C-477A-908A-8AF171304BB0}" type="slidenum">
              <a:rPr lang="en-US" smtClean="0"/>
              <a:t>‹#›</a:t>
            </a:fld>
            <a:endParaRPr lang="en-US"/>
          </a:p>
        </p:txBody>
      </p:sp>
    </p:spTree>
    <p:extLst>
      <p:ext uri="{BB962C8B-B14F-4D97-AF65-F5344CB8AC3E}">
        <p14:creationId xmlns:p14="http://schemas.microsoft.com/office/powerpoint/2010/main" val="3863223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2282" y="38615"/>
            <a:ext cx="8566540" cy="1616348"/>
          </a:xfrm>
          <a:prstGeom prst="rect">
            <a:avLst/>
          </a:prstGeom>
        </p:spPr>
      </p:pic>
      <p:sp>
        <p:nvSpPr>
          <p:cNvPr id="2" name="Title 1"/>
          <p:cNvSpPr>
            <a:spLocks noGrp="1"/>
          </p:cNvSpPr>
          <p:nvPr>
            <p:ph type="ctrTitle"/>
          </p:nvPr>
        </p:nvSpPr>
        <p:spPr/>
        <p:txBody>
          <a:bodyPr>
            <a:normAutofit/>
          </a:bodyPr>
          <a:lstStyle/>
          <a:p>
            <a:r>
              <a:rPr lang="en-US" sz="3200" dirty="0" smtClean="0">
                <a:solidFill>
                  <a:srgbClr val="C00000"/>
                </a:solidFill>
              </a:rPr>
              <a:t>ROBOTIC PROCESS AUTOMATION</a:t>
            </a:r>
            <a:endParaRPr lang="en-US" sz="3200" dirty="0">
              <a:solidFill>
                <a:srgbClr val="C00000"/>
              </a:solidFill>
            </a:endParaRPr>
          </a:p>
        </p:txBody>
      </p:sp>
      <p:sp>
        <p:nvSpPr>
          <p:cNvPr id="3" name="Subtitle 2"/>
          <p:cNvSpPr>
            <a:spLocks noGrp="1"/>
          </p:cNvSpPr>
          <p:nvPr>
            <p:ph type="subTitle" idx="1"/>
          </p:nvPr>
        </p:nvSpPr>
        <p:spPr/>
        <p:txBody>
          <a:bodyPr>
            <a:normAutofit lnSpcReduction="10000"/>
          </a:bodyPr>
          <a:lstStyle/>
          <a:p>
            <a:r>
              <a:rPr lang="en-US" dirty="0" smtClean="0"/>
              <a:t>Project Supervisor</a:t>
            </a:r>
            <a:r>
              <a:rPr lang="en-US" smtClean="0"/>
              <a:t>: </a:t>
            </a:r>
            <a:r>
              <a:rPr lang="en-US" smtClean="0"/>
              <a:t>Dr.Suganiya</a:t>
            </a:r>
            <a:endParaRPr lang="en-US" dirty="0" smtClean="0"/>
          </a:p>
          <a:p>
            <a:endParaRPr lang="en-US" dirty="0" smtClean="0"/>
          </a:p>
          <a:p>
            <a:r>
              <a:rPr lang="en-US" dirty="0" smtClean="0"/>
              <a:t>Name of the Student: Mr. </a:t>
            </a:r>
            <a:r>
              <a:rPr lang="en-US" dirty="0" err="1" smtClean="0"/>
              <a:t>Eswar</a:t>
            </a:r>
            <a:r>
              <a:rPr lang="en-US" dirty="0" smtClean="0"/>
              <a:t> </a:t>
            </a:r>
            <a:r>
              <a:rPr lang="en-US" dirty="0" err="1" smtClean="0"/>
              <a:t>vijjurothi</a:t>
            </a:r>
            <a:r>
              <a:rPr lang="en-US" dirty="0" smtClean="0"/>
              <a:t>	</a:t>
            </a:r>
          </a:p>
          <a:p>
            <a:r>
              <a:rPr lang="en-US" dirty="0" smtClean="0"/>
              <a:t> Register Number: </a:t>
            </a:r>
            <a:r>
              <a:rPr lang="en-US" dirty="0" smtClean="0"/>
              <a:t>39111102</a:t>
            </a:r>
            <a:endParaRPr lang="en-US" dirty="0" smtClean="0"/>
          </a:p>
          <a:p>
            <a:endParaRPr lang="en-US" dirty="0"/>
          </a:p>
        </p:txBody>
      </p:sp>
    </p:spTree>
    <p:extLst>
      <p:ext uri="{BB962C8B-B14F-4D97-AF65-F5344CB8AC3E}">
        <p14:creationId xmlns:p14="http://schemas.microsoft.com/office/powerpoint/2010/main" val="310009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304" y="103031"/>
            <a:ext cx="3786389" cy="2862322"/>
          </a:xfrm>
          <a:prstGeom prst="rect">
            <a:avLst/>
          </a:prstGeom>
        </p:spPr>
        <p:txBody>
          <a:bodyPr wrap="square">
            <a:spAutoFit/>
          </a:bodyPr>
          <a:lstStyle/>
          <a:p>
            <a:r>
              <a:rPr lang="en-US" dirty="0" smtClean="0"/>
              <a:t>Activity 2:</a:t>
            </a:r>
          </a:p>
          <a:p>
            <a:r>
              <a:rPr lang="en-US" dirty="0" smtClean="0"/>
              <a:t>Step 1: create a process</a:t>
            </a:r>
          </a:p>
          <a:p>
            <a:r>
              <a:rPr lang="en-US" dirty="0" smtClean="0"/>
              <a:t>After launching the Blue Prism, Open Studio tab, right-click on process, </a:t>
            </a:r>
          </a:p>
          <a:p>
            <a:r>
              <a:rPr lang="en-US" dirty="0" smtClean="0"/>
              <a:t>and select Create </a:t>
            </a:r>
            <a:r>
              <a:rPr lang="en-US" dirty="0" err="1" smtClean="0"/>
              <a:t>process.Give</a:t>
            </a:r>
            <a:r>
              <a:rPr lang="en-US" dirty="0" smtClean="0"/>
              <a:t> the name as Email attachment then click </a:t>
            </a:r>
          </a:p>
          <a:p>
            <a:r>
              <a:rPr lang="en-US" dirty="0" smtClean="0"/>
              <a:t>next and then finish.</a:t>
            </a:r>
          </a:p>
          <a:p>
            <a:r>
              <a:rPr lang="en-US" dirty="0" smtClean="0"/>
              <a:t>creating process.</a:t>
            </a:r>
          </a:p>
          <a:p>
            <a:r>
              <a:rPr lang="en-US" dirty="0" smtClean="0"/>
              <a:t>The screenshots clearly explain the process of</a:t>
            </a:r>
            <a:endParaRPr lang="en-US" dirty="0"/>
          </a:p>
        </p:txBody>
      </p:sp>
      <p:pic>
        <p:nvPicPr>
          <p:cNvPr id="3" name="Picture 2"/>
          <p:cNvPicPr>
            <a:picLocks noChangeAspect="1"/>
          </p:cNvPicPr>
          <p:nvPr/>
        </p:nvPicPr>
        <p:blipFill>
          <a:blip r:embed="rId2"/>
          <a:stretch>
            <a:fillRect/>
          </a:stretch>
        </p:blipFill>
        <p:spPr>
          <a:xfrm>
            <a:off x="3812146" y="28970"/>
            <a:ext cx="3850784" cy="2658511"/>
          </a:xfrm>
          <a:prstGeom prst="rect">
            <a:avLst/>
          </a:prstGeom>
        </p:spPr>
      </p:pic>
      <p:pic>
        <p:nvPicPr>
          <p:cNvPr id="4" name="Picture 3"/>
          <p:cNvPicPr>
            <a:picLocks noChangeAspect="1"/>
          </p:cNvPicPr>
          <p:nvPr/>
        </p:nvPicPr>
        <p:blipFill>
          <a:blip r:embed="rId3"/>
          <a:stretch>
            <a:fillRect/>
          </a:stretch>
        </p:blipFill>
        <p:spPr>
          <a:xfrm>
            <a:off x="7377713" y="199163"/>
            <a:ext cx="5046932" cy="2670057"/>
          </a:xfrm>
          <a:prstGeom prst="rect">
            <a:avLst/>
          </a:prstGeom>
        </p:spPr>
      </p:pic>
      <p:sp>
        <p:nvSpPr>
          <p:cNvPr id="10" name="Rectangle 9"/>
          <p:cNvSpPr/>
          <p:nvPr/>
        </p:nvSpPr>
        <p:spPr>
          <a:xfrm>
            <a:off x="180305" y="2869220"/>
            <a:ext cx="12011695" cy="923330"/>
          </a:xfrm>
          <a:prstGeom prst="rect">
            <a:avLst/>
          </a:prstGeom>
        </p:spPr>
        <p:txBody>
          <a:bodyPr wrap="square">
            <a:spAutoFit/>
          </a:bodyPr>
          <a:lstStyle/>
          <a:p>
            <a:r>
              <a:rPr lang="en-US" dirty="0" smtClean="0"/>
              <a:t>Step 2:</a:t>
            </a:r>
          </a:p>
          <a:p>
            <a:r>
              <a:rPr lang="en-US" dirty="0" smtClean="0"/>
              <a:t>Create an action stage, select MS Excel VBO from Business object drop down, select Create instance action. Create Data Item as follows, • type = number, • name =” handle”.</a:t>
            </a:r>
            <a:endParaRPr lang="en-US" dirty="0"/>
          </a:p>
        </p:txBody>
      </p:sp>
      <p:pic>
        <p:nvPicPr>
          <p:cNvPr id="11" name="Picture 10"/>
          <p:cNvPicPr>
            <a:picLocks noChangeAspect="1"/>
          </p:cNvPicPr>
          <p:nvPr/>
        </p:nvPicPr>
        <p:blipFill>
          <a:blip r:embed="rId4"/>
          <a:stretch>
            <a:fillRect/>
          </a:stretch>
        </p:blipFill>
        <p:spPr>
          <a:xfrm>
            <a:off x="4730555" y="3542268"/>
            <a:ext cx="4885953" cy="2920339"/>
          </a:xfrm>
          <a:prstGeom prst="rect">
            <a:avLst/>
          </a:prstGeom>
        </p:spPr>
      </p:pic>
      <p:pic>
        <p:nvPicPr>
          <p:cNvPr id="12" name="Picture 11"/>
          <p:cNvPicPr>
            <a:picLocks noChangeAspect="1"/>
          </p:cNvPicPr>
          <p:nvPr/>
        </p:nvPicPr>
        <p:blipFill>
          <a:blip r:embed="rId5"/>
          <a:stretch>
            <a:fillRect/>
          </a:stretch>
        </p:blipFill>
        <p:spPr>
          <a:xfrm>
            <a:off x="8336867" y="3330886"/>
            <a:ext cx="3711023" cy="3005520"/>
          </a:xfrm>
          <a:prstGeom prst="rect">
            <a:avLst/>
          </a:prstGeom>
        </p:spPr>
      </p:pic>
      <p:pic>
        <p:nvPicPr>
          <p:cNvPr id="20" name="Picture 19"/>
          <p:cNvPicPr>
            <a:picLocks noChangeAspect="1"/>
          </p:cNvPicPr>
          <p:nvPr/>
        </p:nvPicPr>
        <p:blipFill>
          <a:blip r:embed="rId6"/>
          <a:stretch>
            <a:fillRect/>
          </a:stretch>
        </p:blipFill>
        <p:spPr>
          <a:xfrm>
            <a:off x="0" y="3974289"/>
            <a:ext cx="5215944" cy="2201409"/>
          </a:xfrm>
          <a:prstGeom prst="rect">
            <a:avLst/>
          </a:prstGeom>
        </p:spPr>
      </p:pic>
      <p:cxnSp>
        <p:nvCxnSpPr>
          <p:cNvPr id="22" name="Straight Arrow Connector 21"/>
          <p:cNvCxnSpPr/>
          <p:nvPr/>
        </p:nvCxnSpPr>
        <p:spPr>
          <a:xfrm flipV="1">
            <a:off x="7173532" y="1609859"/>
            <a:ext cx="489398" cy="1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84124" y="5679583"/>
            <a:ext cx="605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062175" y="5679583"/>
            <a:ext cx="669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1977352" cy="369332"/>
          </a:xfrm>
          <a:prstGeom prst="rect">
            <a:avLst/>
          </a:prstGeom>
        </p:spPr>
        <p:txBody>
          <a:bodyPr wrap="square">
            <a:spAutoFit/>
          </a:bodyPr>
          <a:lstStyle/>
          <a:p>
            <a:r>
              <a:rPr lang="en-US" dirty="0" smtClean="0"/>
              <a:t>Go to output tab and drag handle into Store In column, click on ok.</a:t>
            </a:r>
            <a:endParaRPr lang="en-US" dirty="0"/>
          </a:p>
        </p:txBody>
      </p:sp>
      <p:pic>
        <p:nvPicPr>
          <p:cNvPr id="3" name="Picture 2"/>
          <p:cNvPicPr>
            <a:picLocks noChangeAspect="1"/>
          </p:cNvPicPr>
          <p:nvPr/>
        </p:nvPicPr>
        <p:blipFill>
          <a:blip r:embed="rId2"/>
          <a:stretch>
            <a:fillRect/>
          </a:stretch>
        </p:blipFill>
        <p:spPr>
          <a:xfrm>
            <a:off x="6451747" y="0"/>
            <a:ext cx="4237718" cy="2209524"/>
          </a:xfrm>
          <a:prstGeom prst="rect">
            <a:avLst/>
          </a:prstGeom>
        </p:spPr>
      </p:pic>
      <p:sp>
        <p:nvSpPr>
          <p:cNvPr id="4" name="Rectangle 3"/>
          <p:cNvSpPr/>
          <p:nvPr/>
        </p:nvSpPr>
        <p:spPr>
          <a:xfrm>
            <a:off x="90152" y="695458"/>
            <a:ext cx="6130344" cy="923330"/>
          </a:xfrm>
          <a:prstGeom prst="rect">
            <a:avLst/>
          </a:prstGeom>
        </p:spPr>
        <p:txBody>
          <a:bodyPr wrap="square">
            <a:spAutoFit/>
          </a:bodyPr>
          <a:lstStyle/>
          <a:p>
            <a:r>
              <a:rPr lang="en-US" dirty="0" smtClean="0"/>
              <a:t>Step 3:</a:t>
            </a:r>
          </a:p>
          <a:p>
            <a:r>
              <a:rPr lang="en-US" dirty="0" smtClean="0"/>
              <a:t>Create an action stage, select MS Excel VBO from Business object drop down, select Open Workbook action.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51" y="1618788"/>
            <a:ext cx="5458545" cy="2450936"/>
          </a:xfrm>
          <a:prstGeom prst="rect">
            <a:avLst/>
          </a:prstGeom>
        </p:spPr>
      </p:pic>
      <p:pic>
        <p:nvPicPr>
          <p:cNvPr id="6" name="Picture 5"/>
          <p:cNvPicPr>
            <a:picLocks noChangeAspect="1"/>
          </p:cNvPicPr>
          <p:nvPr/>
        </p:nvPicPr>
        <p:blipFill>
          <a:blip r:embed="rId4"/>
          <a:stretch>
            <a:fillRect/>
          </a:stretch>
        </p:blipFill>
        <p:spPr>
          <a:xfrm>
            <a:off x="5828698" y="1944913"/>
            <a:ext cx="4869386" cy="2253600"/>
          </a:xfrm>
          <a:prstGeom prst="rect">
            <a:avLst/>
          </a:prstGeom>
        </p:spPr>
      </p:pic>
      <p:cxnSp>
        <p:nvCxnSpPr>
          <p:cNvPr id="8" name="Straight Arrow Connector 7"/>
          <p:cNvCxnSpPr/>
          <p:nvPr/>
        </p:nvCxnSpPr>
        <p:spPr>
          <a:xfrm>
            <a:off x="5548696" y="3747752"/>
            <a:ext cx="439590"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 y="4259995"/>
            <a:ext cx="2537137" cy="923330"/>
          </a:xfrm>
          <a:prstGeom prst="rect">
            <a:avLst/>
          </a:prstGeom>
        </p:spPr>
        <p:txBody>
          <a:bodyPr wrap="square">
            <a:spAutoFit/>
          </a:bodyPr>
          <a:lstStyle/>
          <a:p>
            <a:r>
              <a:rPr lang="en-US" dirty="0" smtClean="0"/>
              <a:t>In the input tab give the handle and path of the excel file</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5324" y="4012363"/>
            <a:ext cx="3890729" cy="2671772"/>
          </a:xfrm>
          <a:prstGeom prst="rect">
            <a:avLst/>
          </a:prstGeom>
        </p:spPr>
      </p:pic>
    </p:spTree>
    <p:extLst>
      <p:ext uri="{BB962C8B-B14F-4D97-AF65-F5344CB8AC3E}">
        <p14:creationId xmlns:p14="http://schemas.microsoft.com/office/powerpoint/2010/main" val="3456688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2292439" cy="1200329"/>
          </a:xfrm>
          <a:prstGeom prst="rect">
            <a:avLst/>
          </a:prstGeom>
        </p:spPr>
        <p:txBody>
          <a:bodyPr wrap="square">
            <a:spAutoFit/>
          </a:bodyPr>
          <a:lstStyle/>
          <a:p>
            <a:r>
              <a:rPr lang="en-US" dirty="0" smtClean="0"/>
              <a:t>Create Data Item as follows, • type = text; name =” Workbook </a:t>
            </a:r>
          </a:p>
          <a:p>
            <a:r>
              <a:rPr lang="en-US" dirty="0" smtClean="0"/>
              <a:t>name”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938" y="0"/>
            <a:ext cx="7860825" cy="2737726"/>
          </a:xfrm>
          <a:prstGeom prst="rect">
            <a:avLst/>
          </a:prstGeom>
        </p:spPr>
      </p:pic>
      <p:sp>
        <p:nvSpPr>
          <p:cNvPr id="5" name="Rectangle 4"/>
          <p:cNvSpPr/>
          <p:nvPr/>
        </p:nvSpPr>
        <p:spPr>
          <a:xfrm>
            <a:off x="0" y="2967335"/>
            <a:ext cx="9144000" cy="646331"/>
          </a:xfrm>
          <a:prstGeom prst="rect">
            <a:avLst/>
          </a:prstGeom>
        </p:spPr>
        <p:txBody>
          <a:bodyPr wrap="square">
            <a:spAutoFit/>
          </a:bodyPr>
          <a:lstStyle/>
          <a:p>
            <a:r>
              <a:rPr lang="en-US" dirty="0" smtClean="0"/>
              <a:t>Go to output tab and drag Workbook name into Store in column, click on ok.</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135" y="2866515"/>
            <a:ext cx="4526792" cy="3629238"/>
          </a:xfrm>
          <a:prstGeom prst="rect">
            <a:avLst/>
          </a:prstGeom>
        </p:spPr>
      </p:pic>
    </p:spTree>
    <p:extLst>
      <p:ext uri="{BB962C8B-B14F-4D97-AF65-F5344CB8AC3E}">
        <p14:creationId xmlns:p14="http://schemas.microsoft.com/office/powerpoint/2010/main" val="3685264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2923504" cy="1754326"/>
          </a:xfrm>
          <a:prstGeom prst="rect">
            <a:avLst/>
          </a:prstGeom>
        </p:spPr>
        <p:txBody>
          <a:bodyPr wrap="square">
            <a:spAutoFit/>
          </a:bodyPr>
          <a:lstStyle/>
          <a:p>
            <a:r>
              <a:rPr lang="en-US" dirty="0" smtClean="0"/>
              <a:t>Step 4:</a:t>
            </a:r>
          </a:p>
          <a:p>
            <a:pPr marL="285750" indent="-285750">
              <a:buFont typeface="Arial" panose="020B0604020202020204" pitchFamily="34" charset="0"/>
              <a:buChar char="•"/>
            </a:pPr>
            <a:r>
              <a:rPr lang="en-US" dirty="0" smtClean="0"/>
              <a:t>Create an action stage, select MS Excel VBO from Business object drop down, select Get worksheet as collection.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504" y="103031"/>
            <a:ext cx="7804597" cy="3175968"/>
          </a:xfrm>
          <a:prstGeom prst="rect">
            <a:avLst/>
          </a:prstGeom>
        </p:spPr>
      </p:pic>
      <p:sp>
        <p:nvSpPr>
          <p:cNvPr id="6" name="Rectangle 5"/>
          <p:cNvSpPr/>
          <p:nvPr/>
        </p:nvSpPr>
        <p:spPr>
          <a:xfrm>
            <a:off x="1" y="1674254"/>
            <a:ext cx="2768957" cy="923330"/>
          </a:xfrm>
          <a:prstGeom prst="rect">
            <a:avLst/>
          </a:prstGeom>
        </p:spPr>
        <p:txBody>
          <a:bodyPr wrap="square">
            <a:spAutoFit/>
          </a:bodyPr>
          <a:lstStyle/>
          <a:p>
            <a:pPr marL="285750" indent="-285750">
              <a:buFont typeface="Arial" panose="020B0604020202020204" pitchFamily="34" charset="0"/>
              <a:buChar char="•"/>
            </a:pPr>
            <a:r>
              <a:rPr lang="en-US" dirty="0" smtClean="0"/>
              <a:t>In the input tab give the handle, workbook name . </a:t>
            </a:r>
            <a:endParaRPr lang="en-US" dirty="0"/>
          </a:p>
        </p:txBody>
      </p:sp>
      <p:sp>
        <p:nvSpPr>
          <p:cNvPr id="7" name="Rectangle 6"/>
          <p:cNvSpPr/>
          <p:nvPr/>
        </p:nvSpPr>
        <p:spPr>
          <a:xfrm>
            <a:off x="0" y="3400023"/>
            <a:ext cx="2640169" cy="2031325"/>
          </a:xfrm>
          <a:prstGeom prst="rect">
            <a:avLst/>
          </a:prstGeom>
        </p:spPr>
        <p:txBody>
          <a:bodyPr wrap="square">
            <a:spAutoFit/>
          </a:bodyPr>
          <a:lstStyle/>
          <a:p>
            <a:pPr marL="285750" indent="-285750">
              <a:buFont typeface="Arial" panose="020B0604020202020204" pitchFamily="34" charset="0"/>
              <a:buChar char="•"/>
            </a:pPr>
            <a:r>
              <a:rPr lang="en-US" dirty="0" smtClean="0"/>
              <a:t>Create </a:t>
            </a:r>
            <a:r>
              <a:rPr lang="en-US" dirty="0" err="1" smtClean="0"/>
              <a:t>Collection,and</a:t>
            </a:r>
            <a:r>
              <a:rPr lang="en-US" dirty="0" smtClean="0"/>
              <a:t> click on add  with fields as follows, • type = text; name =” Name” • type = text; name= “Email”.</a:t>
            </a:r>
          </a:p>
          <a:p>
            <a:r>
              <a:rPr lang="en-US" dirty="0" smtClean="0"/>
              <a:t> </a:t>
            </a:r>
            <a:endParaRPr lang="en-US" dirty="0"/>
          </a:p>
        </p:txBody>
      </p:sp>
      <p:sp>
        <p:nvSpPr>
          <p:cNvPr id="8" name="Rectangle 7"/>
          <p:cNvSpPr/>
          <p:nvPr/>
        </p:nvSpPr>
        <p:spPr>
          <a:xfrm>
            <a:off x="128789" y="5112428"/>
            <a:ext cx="2060620" cy="1200329"/>
          </a:xfrm>
          <a:prstGeom prst="rect">
            <a:avLst/>
          </a:prstGeom>
        </p:spPr>
        <p:txBody>
          <a:bodyPr wrap="square">
            <a:spAutoFit/>
          </a:bodyPr>
          <a:lstStyle/>
          <a:p>
            <a:pPr marL="285750" indent="-285750">
              <a:buFont typeface="Arial" panose="020B0604020202020204" pitchFamily="34" charset="0"/>
              <a:buChar char="•"/>
            </a:pPr>
            <a:r>
              <a:rPr lang="en-US" dirty="0" smtClean="0"/>
              <a:t>Go to output tab and drag Data into Store in </a:t>
            </a:r>
          </a:p>
          <a:p>
            <a:r>
              <a:rPr lang="en-US" dirty="0" smtClean="0"/>
              <a:t>column, click on ok.</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958" y="3624918"/>
            <a:ext cx="4234590" cy="323308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8584" y="3466099"/>
            <a:ext cx="4255580" cy="3391901"/>
          </a:xfrm>
          <a:prstGeom prst="rect">
            <a:avLst/>
          </a:prstGeom>
        </p:spPr>
      </p:pic>
      <p:cxnSp>
        <p:nvCxnSpPr>
          <p:cNvPr id="12" name="Straight Arrow Connector 11"/>
          <p:cNvCxnSpPr>
            <a:stCxn id="9" idx="3"/>
          </p:cNvCxnSpPr>
          <p:nvPr/>
        </p:nvCxnSpPr>
        <p:spPr>
          <a:xfrm>
            <a:off x="7003548" y="5241459"/>
            <a:ext cx="878322" cy="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194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3116688" cy="1477328"/>
          </a:xfrm>
          <a:prstGeom prst="rect">
            <a:avLst/>
          </a:prstGeom>
        </p:spPr>
        <p:txBody>
          <a:bodyPr wrap="square">
            <a:spAutoFit/>
          </a:bodyPr>
          <a:lstStyle/>
          <a:p>
            <a:r>
              <a:rPr lang="en-US" dirty="0" smtClean="0"/>
              <a:t>Step 5:</a:t>
            </a:r>
          </a:p>
          <a:p>
            <a:r>
              <a:rPr lang="en-US" dirty="0" smtClean="0"/>
              <a:t>Create an action stage, select MS Excel VBO from Business object drop down, select Close Instance action.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37" y="231820"/>
            <a:ext cx="4385727" cy="33613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772" y="195509"/>
            <a:ext cx="4284054" cy="3397697"/>
          </a:xfrm>
          <a:prstGeom prst="rect">
            <a:avLst/>
          </a:prstGeom>
        </p:spPr>
      </p:pic>
      <p:cxnSp>
        <p:nvCxnSpPr>
          <p:cNvPr id="6" name="Straight Arrow Connector 5"/>
          <p:cNvCxnSpPr>
            <a:stCxn id="3" idx="3"/>
            <a:endCxn id="3" idx="3"/>
          </p:cNvCxnSpPr>
          <p:nvPr/>
        </p:nvCxnSpPr>
        <p:spPr>
          <a:xfrm>
            <a:off x="7303264" y="191251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289442" y="2395470"/>
            <a:ext cx="8500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3271234"/>
            <a:ext cx="3116688" cy="923330"/>
          </a:xfrm>
          <a:prstGeom prst="rect">
            <a:avLst/>
          </a:prstGeom>
        </p:spPr>
        <p:txBody>
          <a:bodyPr wrap="square">
            <a:spAutoFit/>
          </a:bodyPr>
          <a:lstStyle/>
          <a:p>
            <a:r>
              <a:rPr lang="en-US" dirty="0" smtClean="0"/>
              <a:t>Step 6:</a:t>
            </a:r>
          </a:p>
          <a:p>
            <a:r>
              <a:rPr lang="en-US" dirty="0" smtClean="0"/>
              <a:t>Add two data items one for Email and other for Password.</a:t>
            </a:r>
            <a:endParaRPr lang="en-US" dirty="0"/>
          </a:p>
        </p:txBody>
      </p:sp>
      <p:sp>
        <p:nvSpPr>
          <p:cNvPr id="15" name="Rectangle 14"/>
          <p:cNvSpPr/>
          <p:nvPr/>
        </p:nvSpPr>
        <p:spPr>
          <a:xfrm>
            <a:off x="141668" y="1709148"/>
            <a:ext cx="2775869" cy="646331"/>
          </a:xfrm>
          <a:prstGeom prst="rect">
            <a:avLst/>
          </a:prstGeom>
        </p:spPr>
        <p:txBody>
          <a:bodyPr wrap="square">
            <a:spAutoFit/>
          </a:bodyPr>
          <a:lstStyle/>
          <a:p>
            <a:pPr marL="285750" indent="-285750">
              <a:buFont typeface="Arial" panose="020B0604020202020204" pitchFamily="34" charset="0"/>
              <a:buChar char="•"/>
            </a:pPr>
            <a:r>
              <a:rPr lang="en-US" dirty="0" smtClean="0"/>
              <a:t>Drag and drop the handle,  click on ok.</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537" y="3721995"/>
            <a:ext cx="8531781" cy="3171048"/>
          </a:xfrm>
          <a:prstGeom prst="rect">
            <a:avLst/>
          </a:prstGeom>
        </p:spPr>
      </p:pic>
      <p:sp>
        <p:nvSpPr>
          <p:cNvPr id="17" name="Rectangle 16"/>
          <p:cNvSpPr/>
          <p:nvPr/>
        </p:nvSpPr>
        <p:spPr>
          <a:xfrm>
            <a:off x="0" y="4194565"/>
            <a:ext cx="2917537" cy="3416320"/>
          </a:xfrm>
          <a:prstGeom prst="rect">
            <a:avLst/>
          </a:prstGeom>
        </p:spPr>
        <p:txBody>
          <a:bodyPr wrap="square">
            <a:spAutoFit/>
          </a:bodyPr>
          <a:lstStyle/>
          <a:p>
            <a:r>
              <a:rPr lang="en-US" dirty="0" smtClean="0"/>
              <a:t>To store the Email</a:t>
            </a:r>
          </a:p>
          <a:p>
            <a:r>
              <a:rPr lang="en-US" dirty="0" smtClean="0"/>
              <a:t>• Name – Email </a:t>
            </a:r>
          </a:p>
          <a:p>
            <a:r>
              <a:rPr lang="en-US" dirty="0" smtClean="0"/>
              <a:t>• Type – Text </a:t>
            </a:r>
          </a:p>
          <a:p>
            <a:r>
              <a:rPr lang="en-US" dirty="0" smtClean="0"/>
              <a:t>• Initial value – Your email ID</a:t>
            </a:r>
          </a:p>
          <a:p>
            <a:endParaRPr lang="en-US" dirty="0" smtClean="0"/>
          </a:p>
          <a:p>
            <a:endParaRPr lang="en-US" dirty="0" smtClean="0"/>
          </a:p>
          <a:p>
            <a:r>
              <a:rPr lang="en-US" dirty="0" smtClean="0"/>
              <a:t>2. To store the Password </a:t>
            </a:r>
          </a:p>
          <a:p>
            <a:r>
              <a:rPr lang="en-US" dirty="0" smtClean="0"/>
              <a:t>• Name - Password </a:t>
            </a:r>
          </a:p>
          <a:p>
            <a:r>
              <a:rPr lang="en-US" dirty="0" smtClean="0"/>
              <a:t>• Type – Password </a:t>
            </a:r>
          </a:p>
          <a:p>
            <a:r>
              <a:rPr lang="en-US" dirty="0" smtClean="0"/>
              <a:t>• Initial value – Password of your email ID </a:t>
            </a:r>
          </a:p>
          <a:p>
            <a:endParaRPr lang="en-US" dirty="0"/>
          </a:p>
        </p:txBody>
      </p:sp>
    </p:spTree>
    <p:extLst>
      <p:ext uri="{BB962C8B-B14F-4D97-AF65-F5344CB8AC3E}">
        <p14:creationId xmlns:p14="http://schemas.microsoft.com/office/powerpoint/2010/main" val="2188115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1" y="115911"/>
            <a:ext cx="7344921" cy="2537138"/>
          </a:xfrm>
          <a:prstGeom prst="rect">
            <a:avLst/>
          </a:prstGeom>
        </p:spPr>
      </p:pic>
      <p:sp>
        <p:nvSpPr>
          <p:cNvPr id="3" name="Rectangle 2"/>
          <p:cNvSpPr/>
          <p:nvPr/>
        </p:nvSpPr>
        <p:spPr>
          <a:xfrm>
            <a:off x="110261" y="2859110"/>
            <a:ext cx="11519362" cy="646331"/>
          </a:xfrm>
          <a:prstGeom prst="rect">
            <a:avLst/>
          </a:prstGeom>
        </p:spPr>
        <p:txBody>
          <a:bodyPr wrap="square">
            <a:spAutoFit/>
          </a:bodyPr>
          <a:lstStyle/>
          <a:p>
            <a:r>
              <a:rPr lang="en-US" dirty="0" smtClean="0"/>
              <a:t>Step 7:</a:t>
            </a:r>
          </a:p>
          <a:p>
            <a:r>
              <a:rPr lang="en-US" dirty="0" smtClean="0"/>
              <a:t>Create an action stage, select Email VBO from Business object drop down, select Configure action.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1" y="3537243"/>
            <a:ext cx="5363260" cy="32998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2651" y="3492332"/>
            <a:ext cx="5027270" cy="3344784"/>
          </a:xfrm>
          <a:prstGeom prst="rect">
            <a:avLst/>
          </a:prstGeom>
        </p:spPr>
      </p:pic>
      <p:cxnSp>
        <p:nvCxnSpPr>
          <p:cNvPr id="7" name="Straight Arrow Connector 6"/>
          <p:cNvCxnSpPr/>
          <p:nvPr/>
        </p:nvCxnSpPr>
        <p:spPr>
          <a:xfrm>
            <a:off x="5473521" y="5460642"/>
            <a:ext cx="0" cy="2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280338" y="6272011"/>
            <a:ext cx="991673" cy="2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623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52" y="103031"/>
            <a:ext cx="6349285" cy="2585323"/>
          </a:xfrm>
          <a:prstGeom prst="rect">
            <a:avLst/>
          </a:prstGeom>
        </p:spPr>
        <p:txBody>
          <a:bodyPr wrap="square">
            <a:spAutoFit/>
          </a:bodyPr>
          <a:lstStyle/>
          <a:p>
            <a:r>
              <a:rPr lang="en-US" dirty="0" smtClean="0"/>
              <a:t>In the input tab drag the Email and Password and the give the following details: </a:t>
            </a:r>
          </a:p>
          <a:p>
            <a:r>
              <a:rPr lang="en-US" dirty="0" smtClean="0"/>
              <a:t>• POP3 Server = "pop.gmail.com" </a:t>
            </a:r>
          </a:p>
          <a:p>
            <a:r>
              <a:rPr lang="en-US" dirty="0" smtClean="0"/>
              <a:t>• SMTP Server = "smtp.gmail.com" </a:t>
            </a:r>
          </a:p>
          <a:p>
            <a:r>
              <a:rPr lang="en-US" dirty="0" smtClean="0"/>
              <a:t>• POP3 Port = 995 </a:t>
            </a:r>
          </a:p>
          <a:p>
            <a:r>
              <a:rPr lang="en-US" dirty="0" smtClean="0"/>
              <a:t>• SMTP Port = 587 </a:t>
            </a:r>
          </a:p>
          <a:p>
            <a:r>
              <a:rPr lang="en-US" dirty="0" smtClean="0"/>
              <a:t>• POP3 </a:t>
            </a:r>
            <a:r>
              <a:rPr lang="en-US" dirty="0" err="1" smtClean="0"/>
              <a:t>UseSSL</a:t>
            </a:r>
            <a:r>
              <a:rPr lang="en-US" dirty="0" smtClean="0"/>
              <a:t> = True </a:t>
            </a:r>
          </a:p>
          <a:p>
            <a:r>
              <a:rPr lang="en-US" dirty="0" smtClean="0"/>
              <a:t>• SMTP </a:t>
            </a:r>
            <a:r>
              <a:rPr lang="en-US" dirty="0" err="1" smtClean="0"/>
              <a:t>UseSSL</a:t>
            </a:r>
            <a:r>
              <a:rPr lang="en-US" dirty="0" smtClean="0"/>
              <a:t> = True</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8042" y="103031"/>
            <a:ext cx="6143958" cy="3108925"/>
          </a:xfrm>
          <a:prstGeom prst="rect">
            <a:avLst/>
          </a:prstGeom>
        </p:spPr>
      </p:pic>
      <p:sp>
        <p:nvSpPr>
          <p:cNvPr id="4" name="Rectangle 3"/>
          <p:cNvSpPr/>
          <p:nvPr/>
        </p:nvSpPr>
        <p:spPr>
          <a:xfrm>
            <a:off x="90151" y="3193962"/>
            <a:ext cx="4108361" cy="2356832"/>
          </a:xfrm>
          <a:prstGeom prst="rect">
            <a:avLst/>
          </a:prstGeom>
        </p:spPr>
        <p:txBody>
          <a:bodyPr wrap="square">
            <a:spAutoFit/>
          </a:bodyPr>
          <a:lstStyle/>
          <a:p>
            <a:r>
              <a:rPr lang="en-US" dirty="0" smtClean="0"/>
              <a:t>Step 8:Add a loop stage and make it to loop for Data collection.</a:t>
            </a:r>
          </a:p>
          <a:p>
            <a:r>
              <a:rPr lang="en-US" dirty="0" smtClean="0"/>
              <a:t>Drag and drop a loop stage and change the arrangement of all the stages in the page, double click on it and in the collection drop down select data collection and click ok.</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101" y="3012102"/>
            <a:ext cx="3903399" cy="38458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8462" y="3274575"/>
            <a:ext cx="4019468" cy="2585312"/>
          </a:xfrm>
          <a:prstGeom prst="rect">
            <a:avLst/>
          </a:prstGeom>
        </p:spPr>
      </p:pic>
      <p:cxnSp>
        <p:nvCxnSpPr>
          <p:cNvPr id="8" name="Straight Arrow Connector 7"/>
          <p:cNvCxnSpPr/>
          <p:nvPr/>
        </p:nvCxnSpPr>
        <p:spPr>
          <a:xfrm>
            <a:off x="7624293" y="4997003"/>
            <a:ext cx="734096"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880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009882" cy="2031325"/>
          </a:xfrm>
          <a:prstGeom prst="rect">
            <a:avLst/>
          </a:prstGeom>
        </p:spPr>
        <p:txBody>
          <a:bodyPr wrap="square">
            <a:spAutoFit/>
          </a:bodyPr>
          <a:lstStyle/>
          <a:p>
            <a:r>
              <a:rPr lang="en-US" dirty="0" smtClean="0"/>
              <a:t>Step 9:Add two data items </a:t>
            </a:r>
          </a:p>
          <a:p>
            <a:r>
              <a:rPr lang="en-US" dirty="0" smtClean="0"/>
              <a:t>Data item 1</a:t>
            </a:r>
          </a:p>
          <a:p>
            <a:r>
              <a:rPr lang="en-US" dirty="0" smtClean="0"/>
              <a:t>To store the number to increment the path for each attachment </a:t>
            </a:r>
          </a:p>
          <a:p>
            <a:r>
              <a:rPr lang="en-US" dirty="0" smtClean="0"/>
              <a:t>• Name – Count </a:t>
            </a:r>
          </a:p>
          <a:p>
            <a:r>
              <a:rPr lang="en-US" dirty="0" smtClean="0"/>
              <a:t>• Type – Number </a:t>
            </a:r>
          </a:p>
          <a:p>
            <a:r>
              <a:rPr lang="en-US" dirty="0" smtClean="0"/>
              <a:t>• Initial value – 1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324" y="0"/>
            <a:ext cx="6751270" cy="2890641"/>
          </a:xfrm>
          <a:prstGeom prst="rect">
            <a:avLst/>
          </a:prstGeom>
        </p:spPr>
      </p:pic>
      <p:sp>
        <p:nvSpPr>
          <p:cNvPr id="4" name="Rectangle 3"/>
          <p:cNvSpPr/>
          <p:nvPr/>
        </p:nvSpPr>
        <p:spPr>
          <a:xfrm>
            <a:off x="0" y="2781835"/>
            <a:ext cx="8873544" cy="2308324"/>
          </a:xfrm>
          <a:prstGeom prst="rect">
            <a:avLst/>
          </a:prstGeom>
        </p:spPr>
        <p:txBody>
          <a:bodyPr wrap="square">
            <a:spAutoFit/>
          </a:bodyPr>
          <a:lstStyle/>
          <a:p>
            <a:r>
              <a:rPr lang="en-US" dirty="0" smtClean="0"/>
              <a:t>Second data item</a:t>
            </a:r>
          </a:p>
          <a:p>
            <a:r>
              <a:rPr lang="en-US" dirty="0" smtClean="0"/>
              <a:t>To store the path of the attachment (only the constant path. For the numerical part we will be using calculation stage. </a:t>
            </a:r>
          </a:p>
          <a:p>
            <a:r>
              <a:rPr lang="en-US" dirty="0" smtClean="0"/>
              <a:t>• Name – Path </a:t>
            </a:r>
          </a:p>
          <a:p>
            <a:r>
              <a:rPr lang="en-US" dirty="0" smtClean="0"/>
              <a:t>• Type – Text </a:t>
            </a:r>
          </a:p>
          <a:p>
            <a:r>
              <a:rPr lang="en-US" dirty="0" smtClean="0"/>
              <a:t>• Initial value – constant values in the attachment path.</a:t>
            </a:r>
          </a:p>
          <a:p>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250" y="3548752"/>
            <a:ext cx="6191039" cy="3185528"/>
          </a:xfrm>
          <a:prstGeom prst="rect">
            <a:avLst/>
          </a:prstGeom>
        </p:spPr>
      </p:pic>
    </p:spTree>
    <p:extLst>
      <p:ext uri="{BB962C8B-B14F-4D97-AF65-F5344CB8AC3E}">
        <p14:creationId xmlns:p14="http://schemas.microsoft.com/office/powerpoint/2010/main" val="819684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8789"/>
            <a:ext cx="9144000" cy="369332"/>
          </a:xfrm>
          <a:prstGeom prst="rect">
            <a:avLst/>
          </a:prstGeom>
        </p:spPr>
        <p:txBody>
          <a:bodyPr wrap="square">
            <a:spAutoFit/>
          </a:bodyPr>
          <a:lstStyle/>
          <a:p>
            <a:r>
              <a:rPr lang="en-US" dirty="0" smtClean="0"/>
              <a:t>Step 10:drag and drop a collection, rename it as Attachment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2188" y="128789"/>
            <a:ext cx="5183701" cy="2704563"/>
          </a:xfrm>
          <a:prstGeom prst="rect">
            <a:avLst/>
          </a:prstGeom>
        </p:spPr>
      </p:pic>
      <p:sp>
        <p:nvSpPr>
          <p:cNvPr id="4" name="Rectangle 3"/>
          <p:cNvSpPr/>
          <p:nvPr/>
        </p:nvSpPr>
        <p:spPr>
          <a:xfrm>
            <a:off x="193183" y="2228046"/>
            <a:ext cx="3889420" cy="1200329"/>
          </a:xfrm>
          <a:prstGeom prst="rect">
            <a:avLst/>
          </a:prstGeom>
        </p:spPr>
        <p:txBody>
          <a:bodyPr wrap="square">
            <a:spAutoFit/>
          </a:bodyPr>
          <a:lstStyle/>
          <a:p>
            <a:pPr marL="285750" indent="-285750">
              <a:buFont typeface="Arial" panose="020B0604020202020204" pitchFamily="34" charset="0"/>
              <a:buChar char="•"/>
            </a:pPr>
            <a:r>
              <a:rPr lang="en-US" dirty="0" smtClean="0"/>
              <a:t>give the following as initial fields </a:t>
            </a:r>
          </a:p>
          <a:p>
            <a:pPr marL="285750" indent="-285750">
              <a:buFont typeface="Arial" panose="020B0604020202020204" pitchFamily="34" charset="0"/>
              <a:buChar char="•"/>
            </a:pPr>
            <a:r>
              <a:rPr lang="en-US" dirty="0" smtClean="0"/>
              <a:t>Name – Path;</a:t>
            </a:r>
          </a:p>
          <a:p>
            <a:pPr marL="285750" indent="-285750">
              <a:buFont typeface="Arial" panose="020B0604020202020204" pitchFamily="34" charset="0"/>
              <a:buChar char="•"/>
            </a:pPr>
            <a:r>
              <a:rPr lang="en-US" dirty="0" smtClean="0"/>
              <a:t>type – Text </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83" y="3195413"/>
            <a:ext cx="4490622" cy="3569468"/>
          </a:xfrm>
          <a:prstGeom prst="rect">
            <a:avLst/>
          </a:prstGeom>
        </p:spPr>
      </p:pic>
      <p:sp>
        <p:nvSpPr>
          <p:cNvPr id="6" name="Rectangle 5"/>
          <p:cNvSpPr/>
          <p:nvPr/>
        </p:nvSpPr>
        <p:spPr>
          <a:xfrm>
            <a:off x="5511211" y="3159371"/>
            <a:ext cx="3921330" cy="369332"/>
          </a:xfrm>
          <a:prstGeom prst="rect">
            <a:avLst/>
          </a:prstGeom>
        </p:spPr>
        <p:txBody>
          <a:bodyPr wrap="none">
            <a:spAutoFit/>
          </a:bodyPr>
          <a:lstStyle/>
          <a:p>
            <a:pPr marL="285750" indent="-285750">
              <a:buFont typeface="Arial" panose="020B0604020202020204" pitchFamily="34" charset="0"/>
              <a:buChar char="•"/>
            </a:pPr>
            <a:r>
              <a:rPr lang="en-US" dirty="0" smtClean="0"/>
              <a:t>Create a row in initial values column.</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2905" y="3528703"/>
            <a:ext cx="5524594" cy="3260053"/>
          </a:xfrm>
          <a:prstGeom prst="rect">
            <a:avLst/>
          </a:prstGeom>
        </p:spPr>
      </p:pic>
    </p:spTree>
    <p:extLst>
      <p:ext uri="{BB962C8B-B14F-4D97-AF65-F5344CB8AC3E}">
        <p14:creationId xmlns:p14="http://schemas.microsoft.com/office/powerpoint/2010/main" val="592261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23330"/>
          </a:xfrm>
          <a:prstGeom prst="rect">
            <a:avLst/>
          </a:prstGeom>
        </p:spPr>
        <p:txBody>
          <a:bodyPr wrap="square">
            <a:spAutoFit/>
          </a:bodyPr>
          <a:lstStyle/>
          <a:p>
            <a:r>
              <a:rPr lang="en-US" dirty="0" smtClean="0"/>
              <a:t>Step 11:</a:t>
            </a:r>
          </a:p>
          <a:p>
            <a:r>
              <a:rPr lang="en-US" dirty="0" smtClean="0"/>
              <a:t>Add a multi calculation stage to store the path to Attachment collection and to calculate path. Drag and drop a multi calculation stage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80" y="612411"/>
            <a:ext cx="4493527" cy="3141063"/>
          </a:xfrm>
          <a:prstGeom prst="rect">
            <a:avLst/>
          </a:prstGeom>
        </p:spPr>
      </p:pic>
      <p:sp>
        <p:nvSpPr>
          <p:cNvPr id="4" name="Rectangle 3"/>
          <p:cNvSpPr/>
          <p:nvPr/>
        </p:nvSpPr>
        <p:spPr>
          <a:xfrm>
            <a:off x="5636653" y="777927"/>
            <a:ext cx="6096000" cy="923330"/>
          </a:xfrm>
          <a:prstGeom prst="rect">
            <a:avLst/>
          </a:prstGeom>
        </p:spPr>
        <p:txBody>
          <a:bodyPr>
            <a:spAutoFit/>
          </a:bodyPr>
          <a:lstStyle/>
          <a:p>
            <a:pPr marL="285750" indent="-285750">
              <a:buFont typeface="Arial" panose="020B0604020202020204" pitchFamily="34" charset="0"/>
              <a:buChar char="•"/>
            </a:pPr>
            <a:r>
              <a:rPr lang="en-US" dirty="0" smtClean="0"/>
              <a:t>double click on it and add the following: </a:t>
            </a:r>
          </a:p>
          <a:p>
            <a:pPr marL="285750" indent="-285750">
              <a:buFont typeface="Arial" panose="020B0604020202020204" pitchFamily="34" charset="0"/>
              <a:buChar char="•"/>
            </a:pPr>
            <a:r>
              <a:rPr lang="en-US" dirty="0" smtClean="0"/>
              <a:t>Calculate the path and store it in Attachment collection. </a:t>
            </a:r>
          </a:p>
          <a:p>
            <a:pPr marL="285750" indent="-285750">
              <a:buFont typeface="Arial" panose="020B0604020202020204" pitchFamily="34" charset="0"/>
              <a:buChar char="•"/>
            </a:pPr>
            <a:r>
              <a:rPr lang="en-US" dirty="0" smtClean="0"/>
              <a:t>increment count.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88674"/>
            <a:ext cx="5702244" cy="43575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60" y="3529237"/>
            <a:ext cx="4160955" cy="3328763"/>
          </a:xfrm>
          <a:prstGeom prst="rect">
            <a:avLst/>
          </a:prstGeom>
        </p:spPr>
      </p:pic>
      <p:cxnSp>
        <p:nvCxnSpPr>
          <p:cNvPr id="8" name="Straight Arrow Connector 7"/>
          <p:cNvCxnSpPr/>
          <p:nvPr/>
        </p:nvCxnSpPr>
        <p:spPr>
          <a:xfrm flipH="1" flipV="1">
            <a:off x="4368084" y="5988676"/>
            <a:ext cx="1983347" cy="51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923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Presentation Outline</a:t>
            </a:r>
            <a:endParaRPr lang="en-US" dirty="0">
              <a:solidFill>
                <a:srgbClr val="C00000"/>
              </a:solidFill>
            </a:endParaRPr>
          </a:p>
        </p:txBody>
      </p:sp>
      <p:sp>
        <p:nvSpPr>
          <p:cNvPr id="3" name="Content Placeholder 2"/>
          <p:cNvSpPr>
            <a:spLocks noGrp="1"/>
          </p:cNvSpPr>
          <p:nvPr>
            <p:ph idx="1"/>
          </p:nvPr>
        </p:nvSpPr>
        <p:spPr/>
        <p:txBody>
          <a:bodyPr>
            <a:normAutofit/>
          </a:bodyPr>
          <a:lstStyle/>
          <a:p>
            <a:r>
              <a:rPr lang="en-US" sz="1800" dirty="0" smtClean="0"/>
              <a:t>Course Certificate</a:t>
            </a:r>
          </a:p>
          <a:p>
            <a:r>
              <a:rPr lang="en-US" sz="1800" dirty="0" smtClean="0"/>
              <a:t>Introduction</a:t>
            </a:r>
          </a:p>
          <a:p>
            <a:r>
              <a:rPr lang="en-US" sz="1800" dirty="0" smtClean="0"/>
              <a:t>Objectives</a:t>
            </a:r>
          </a:p>
          <a:p>
            <a:r>
              <a:rPr lang="en-US" sz="1800" dirty="0" smtClean="0"/>
              <a:t>System Architecture / Ideation Map</a:t>
            </a:r>
          </a:p>
          <a:p>
            <a:r>
              <a:rPr lang="en-US" sz="1800" dirty="0" smtClean="0"/>
              <a:t>Module Implementation</a:t>
            </a:r>
          </a:p>
          <a:p>
            <a:r>
              <a:rPr lang="en-US" sz="1800" dirty="0" smtClean="0"/>
              <a:t>Application Snapshots</a:t>
            </a:r>
          </a:p>
          <a:p>
            <a:r>
              <a:rPr lang="en-US" sz="1800" dirty="0" smtClean="0"/>
              <a:t>Results and Discussions</a:t>
            </a:r>
          </a:p>
          <a:p>
            <a:r>
              <a:rPr lang="en-US" sz="1800" dirty="0" smtClean="0"/>
              <a:t>Conclusion &amp; Future work</a:t>
            </a:r>
          </a:p>
          <a:p>
            <a:r>
              <a:rPr lang="en-US" sz="1800" dirty="0" smtClean="0"/>
              <a:t>References</a:t>
            </a:r>
          </a:p>
          <a:p>
            <a:endParaRPr lang="en-US" dirty="0"/>
          </a:p>
        </p:txBody>
      </p:sp>
    </p:spTree>
    <p:extLst>
      <p:ext uri="{BB962C8B-B14F-4D97-AF65-F5344CB8AC3E}">
        <p14:creationId xmlns:p14="http://schemas.microsoft.com/office/powerpoint/2010/main" val="542135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887200" cy="369332"/>
          </a:xfrm>
          <a:prstGeom prst="rect">
            <a:avLst/>
          </a:prstGeom>
        </p:spPr>
        <p:txBody>
          <a:bodyPr wrap="square">
            <a:spAutoFit/>
          </a:bodyPr>
          <a:lstStyle/>
          <a:p>
            <a:r>
              <a:rPr lang="en-US" dirty="0" smtClean="0"/>
              <a:t>Step 12:Create an action stage, select Email SMTP from Business object drop down, select Send message action.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617" y="459484"/>
            <a:ext cx="5808372" cy="3392678"/>
          </a:xfrm>
          <a:prstGeom prst="rect">
            <a:avLst/>
          </a:prstGeom>
        </p:spPr>
      </p:pic>
      <p:sp>
        <p:nvSpPr>
          <p:cNvPr id="4" name="Rectangle 3"/>
          <p:cNvSpPr/>
          <p:nvPr/>
        </p:nvSpPr>
        <p:spPr>
          <a:xfrm>
            <a:off x="0" y="2836499"/>
            <a:ext cx="6096000" cy="2031325"/>
          </a:xfrm>
          <a:prstGeom prst="rect">
            <a:avLst/>
          </a:prstGeom>
        </p:spPr>
        <p:txBody>
          <a:bodyPr>
            <a:spAutoFit/>
          </a:bodyPr>
          <a:lstStyle/>
          <a:p>
            <a:r>
              <a:rPr lang="en-US" dirty="0" smtClean="0"/>
              <a:t>In the input tab give the following details: </a:t>
            </a:r>
          </a:p>
          <a:p>
            <a:r>
              <a:rPr lang="en-US" dirty="0" smtClean="0"/>
              <a:t>• From = Email data item </a:t>
            </a:r>
          </a:p>
          <a:p>
            <a:r>
              <a:rPr lang="en-US" dirty="0" smtClean="0"/>
              <a:t>• To = Email from data collection </a:t>
            </a:r>
          </a:p>
          <a:p>
            <a:r>
              <a:rPr lang="en-US" dirty="0" smtClean="0"/>
              <a:t>• Subject = The subject you want to send </a:t>
            </a:r>
          </a:p>
          <a:p>
            <a:r>
              <a:rPr lang="en-US" dirty="0" smtClean="0"/>
              <a:t>• Body = The body you want to send </a:t>
            </a:r>
          </a:p>
          <a:p>
            <a:r>
              <a:rPr lang="en-US" dirty="0" smtClean="0"/>
              <a:t>• Attachment = Attachment collection </a:t>
            </a:r>
          </a:p>
          <a:p>
            <a:r>
              <a:rPr lang="en-US" dirty="0" smtClean="0"/>
              <a:t>Click on ok</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993" y="2884118"/>
            <a:ext cx="4942401" cy="3967411"/>
          </a:xfrm>
          <a:prstGeom prst="rect">
            <a:avLst/>
          </a:prstGeom>
        </p:spPr>
      </p:pic>
    </p:spTree>
    <p:extLst>
      <p:ext uri="{BB962C8B-B14F-4D97-AF65-F5344CB8AC3E}">
        <p14:creationId xmlns:p14="http://schemas.microsoft.com/office/powerpoint/2010/main" val="282442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0152"/>
            <a:ext cx="12192000" cy="1200329"/>
          </a:xfrm>
          <a:prstGeom prst="rect">
            <a:avLst/>
          </a:prstGeom>
        </p:spPr>
        <p:txBody>
          <a:bodyPr wrap="square">
            <a:spAutoFit/>
          </a:bodyPr>
          <a:lstStyle/>
          <a:p>
            <a:r>
              <a:rPr lang="en-US" dirty="0" smtClean="0"/>
              <a:t>Step  13:</a:t>
            </a:r>
          </a:p>
          <a:p>
            <a:r>
              <a:rPr lang="en-US" dirty="0" smtClean="0"/>
              <a:t>Link all the stages and run the bot at different timings to notice getting login to different classes. Do Proper connections (Links). </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30" y="810528"/>
            <a:ext cx="11927340" cy="5551635"/>
          </a:xfrm>
          <a:prstGeom prst="rect">
            <a:avLst/>
          </a:prstGeom>
        </p:spPr>
      </p:pic>
    </p:spTree>
    <p:extLst>
      <p:ext uri="{BB962C8B-B14F-4D97-AF65-F5344CB8AC3E}">
        <p14:creationId xmlns:p14="http://schemas.microsoft.com/office/powerpoint/2010/main" val="3230185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304" y="167425"/>
            <a:ext cx="8963696" cy="2000548"/>
          </a:xfrm>
          <a:prstGeom prst="rect">
            <a:avLst/>
          </a:prstGeom>
        </p:spPr>
        <p:txBody>
          <a:bodyPr wrap="square">
            <a:spAutoFit/>
          </a:bodyPr>
          <a:lstStyle/>
          <a:p>
            <a:pPr marL="342900" indent="-342900">
              <a:buFont typeface="Arial" panose="020B0604020202020204" pitchFamily="34" charset="0"/>
              <a:buChar char="•"/>
            </a:pPr>
            <a:r>
              <a:rPr lang="en-US" sz="2400" u="sng" dirty="0"/>
              <a:t>M</a:t>
            </a:r>
            <a:r>
              <a:rPr lang="en-US" sz="2400" u="sng" dirty="0" smtClean="0"/>
              <a:t>easurement and Analysis:</a:t>
            </a:r>
          </a:p>
          <a:p>
            <a:r>
              <a:rPr lang="en-US" sz="2000" dirty="0" smtClean="0"/>
              <a:t>1)cost effective</a:t>
            </a:r>
          </a:p>
          <a:p>
            <a:r>
              <a:rPr lang="en-US" sz="2000" dirty="0" smtClean="0"/>
              <a:t>2)</a:t>
            </a:r>
            <a:r>
              <a:rPr lang="en-US" sz="2000" dirty="0" err="1"/>
              <a:t>A</a:t>
            </a:r>
            <a:r>
              <a:rPr lang="en-US" sz="2000" dirty="0" err="1" smtClean="0"/>
              <a:t>ccuracy&amp;quality</a:t>
            </a:r>
            <a:endParaRPr lang="en-US" sz="2000" dirty="0" smtClean="0"/>
          </a:p>
          <a:p>
            <a:r>
              <a:rPr lang="en-US" sz="2000" dirty="0" smtClean="0"/>
              <a:t>3)consistency</a:t>
            </a:r>
          </a:p>
          <a:p>
            <a:r>
              <a:rPr lang="en-US" sz="2000" dirty="0" smtClean="0"/>
              <a:t>4)improved analytics</a:t>
            </a:r>
          </a:p>
          <a:p>
            <a:r>
              <a:rPr lang="en-US" sz="2000" dirty="0" smtClean="0"/>
              <a:t>5)increased employee productivity</a:t>
            </a:r>
            <a:endParaRPr lang="en-US" sz="2000" dirty="0"/>
          </a:p>
        </p:txBody>
      </p:sp>
      <p:sp>
        <p:nvSpPr>
          <p:cNvPr id="3" name="Rectangle 2"/>
          <p:cNvSpPr/>
          <p:nvPr/>
        </p:nvSpPr>
        <p:spPr>
          <a:xfrm>
            <a:off x="180304" y="2167973"/>
            <a:ext cx="8963696" cy="1631216"/>
          </a:xfrm>
          <a:prstGeom prst="rect">
            <a:avLst/>
          </a:prstGeom>
        </p:spPr>
        <p:txBody>
          <a:bodyPr wrap="square">
            <a:spAutoFit/>
          </a:bodyPr>
          <a:lstStyle/>
          <a:p>
            <a:r>
              <a:rPr lang="en-US" sz="2000" dirty="0" smtClean="0"/>
              <a:t>6)increased customer satisfaction</a:t>
            </a:r>
          </a:p>
          <a:p>
            <a:r>
              <a:rPr lang="en-US" sz="2000" dirty="0" smtClean="0"/>
              <a:t>7)faster</a:t>
            </a:r>
          </a:p>
          <a:p>
            <a:r>
              <a:rPr lang="en-US" sz="2000" dirty="0" smtClean="0"/>
              <a:t>8)</a:t>
            </a:r>
            <a:r>
              <a:rPr lang="en-US" sz="2000" dirty="0" err="1" smtClean="0"/>
              <a:t>reconcilication</a:t>
            </a:r>
            <a:r>
              <a:rPr lang="en-US" sz="2000" dirty="0" smtClean="0"/>
              <a:t> from multiple systems</a:t>
            </a:r>
          </a:p>
          <a:p>
            <a:r>
              <a:rPr lang="en-US" sz="2000" dirty="0" smtClean="0"/>
              <a:t>9)versatility</a:t>
            </a:r>
          </a:p>
          <a:p>
            <a:r>
              <a:rPr lang="en-US" sz="2000" dirty="0" smtClean="0"/>
              <a:t>10)better IT support</a:t>
            </a:r>
            <a:endParaRPr lang="en-US" sz="2000" dirty="0"/>
          </a:p>
        </p:txBody>
      </p:sp>
      <p:sp>
        <p:nvSpPr>
          <p:cNvPr id="4" name="Rectangle 3"/>
          <p:cNvSpPr/>
          <p:nvPr/>
        </p:nvSpPr>
        <p:spPr>
          <a:xfrm>
            <a:off x="0" y="3916997"/>
            <a:ext cx="12192000" cy="1384995"/>
          </a:xfrm>
          <a:prstGeom prst="rect">
            <a:avLst/>
          </a:prstGeom>
        </p:spPr>
        <p:txBody>
          <a:bodyPr wrap="square">
            <a:spAutoFit/>
          </a:bodyPr>
          <a:lstStyle/>
          <a:p>
            <a:r>
              <a:rPr lang="en-US" sz="2400" dirty="0" smtClean="0"/>
              <a:t> •  </a:t>
            </a:r>
            <a:r>
              <a:rPr lang="en-US" sz="2400" u="sng" dirty="0" smtClean="0"/>
              <a:t>Interpretation of Results:</a:t>
            </a:r>
          </a:p>
          <a:p>
            <a:pPr marL="457200" indent="-457200">
              <a:buFont typeface="+mj-lt"/>
              <a:buAutoNum type="arabicPeriod"/>
            </a:pPr>
            <a:r>
              <a:rPr lang="en-US" sz="2000" dirty="0" smtClean="0"/>
              <a:t>Email automation is a powerful marketing automation tool that lets you send the right message to the right people at the right time.</a:t>
            </a:r>
          </a:p>
          <a:p>
            <a:pPr marL="457200" indent="-457200">
              <a:buFont typeface="+mj-lt"/>
              <a:buAutoNum type="arabicPeriod"/>
            </a:pPr>
            <a:r>
              <a:rPr lang="en-US" sz="2000" dirty="0" smtClean="0"/>
              <a:t>Can produce the accurate results without any deviation in terms of quality it gives the perfect output.</a:t>
            </a:r>
            <a:endParaRPr lang="en-US" sz="2000" dirty="0"/>
          </a:p>
        </p:txBody>
      </p:sp>
    </p:spTree>
    <p:extLst>
      <p:ext uri="{BB962C8B-B14F-4D97-AF65-F5344CB8AC3E}">
        <p14:creationId xmlns:p14="http://schemas.microsoft.com/office/powerpoint/2010/main" val="309577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10" y="115911"/>
            <a:ext cx="10431887" cy="1322372"/>
          </a:xfrm>
        </p:spPr>
        <p:txBody>
          <a:bodyPr/>
          <a:lstStyle/>
          <a:p>
            <a:r>
              <a:rPr lang="en-US" dirty="0" smtClean="0">
                <a:solidFill>
                  <a:srgbClr val="C00000"/>
                </a:solidFill>
                <a:effectLst/>
                <a:latin typeface="Helvetica" panose="020B0604020202020204" pitchFamily="34" charset="0"/>
              </a:rPr>
              <a:t>Methodology</a:t>
            </a:r>
            <a:endParaRPr lang="en-US" dirty="0"/>
          </a:p>
        </p:txBody>
      </p:sp>
      <p:sp>
        <p:nvSpPr>
          <p:cNvPr id="5" name="Rectangle 4"/>
          <p:cNvSpPr/>
          <p:nvPr/>
        </p:nvSpPr>
        <p:spPr>
          <a:xfrm>
            <a:off x="0" y="4942891"/>
            <a:ext cx="12192000" cy="1323439"/>
          </a:xfrm>
          <a:prstGeom prst="rect">
            <a:avLst/>
          </a:prstGeom>
        </p:spPr>
        <p:txBody>
          <a:bodyPr wrap="square">
            <a:spAutoFit/>
          </a:bodyPr>
          <a:lstStyle/>
          <a:p>
            <a:r>
              <a:rPr lang="en-US" sz="2000" dirty="0" smtClean="0"/>
              <a:t>Agile methodology is a practice which promotes continues interaction of development and testing during the SDLC process of any project. In the Agile method, the entire project is divided into small incremental builds. Through this project, we can create a system that will automatically sends the certificates to candidates through email with a particular subject line </a:t>
            </a:r>
            <a:r>
              <a:rPr lang="en-US" sz="2000" dirty="0" err="1" smtClean="0"/>
              <a:t>andbody</a:t>
            </a:r>
            <a:r>
              <a:rPr lang="en-US" sz="2000" dirty="0" smtClean="0"/>
              <a:t> of email</a:t>
            </a:r>
            <a:endParaRPr lang="en-US" sz="2000"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44459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667"/>
            <a:ext cx="10515600" cy="1325563"/>
          </a:xfrm>
        </p:spPr>
        <p:txBody>
          <a:bodyPr/>
          <a:lstStyle/>
          <a:p>
            <a:r>
              <a:rPr lang="en-US" dirty="0" smtClean="0">
                <a:solidFill>
                  <a:srgbClr val="C00000"/>
                </a:solidFill>
                <a:effectLst/>
                <a:latin typeface="Helvetica" panose="020B0604020202020204" pitchFamily="34" charset="0"/>
              </a:rPr>
              <a:t>Results and Discussion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2253" y="4044952"/>
            <a:ext cx="5589430" cy="31396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496"/>
            <a:ext cx="5924281" cy="332777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020" y="220847"/>
            <a:ext cx="6078828" cy="3414591"/>
          </a:xfrm>
          <a:prstGeom prst="rect">
            <a:avLst/>
          </a:prstGeom>
        </p:spPr>
      </p:pic>
      <p:cxnSp>
        <p:nvCxnSpPr>
          <p:cNvPr id="15" name="Elbow Connector 14"/>
          <p:cNvCxnSpPr/>
          <p:nvPr/>
        </p:nvCxnSpPr>
        <p:spPr>
          <a:xfrm>
            <a:off x="2807594" y="4105275"/>
            <a:ext cx="2450206" cy="16129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6200000" flipV="1">
            <a:off x="8809150" y="4430332"/>
            <a:ext cx="2511381" cy="643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241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909"/>
            <a:ext cx="10515600" cy="1325563"/>
          </a:xfrm>
        </p:spPr>
        <p:txBody>
          <a:bodyPr/>
          <a:lstStyle/>
          <a:p>
            <a:r>
              <a:rPr lang="en-US" dirty="0" smtClean="0">
                <a:solidFill>
                  <a:srgbClr val="C00000"/>
                </a:solidFill>
                <a:effectLst/>
                <a:latin typeface="Helvetica" panose="020B0604020202020204" pitchFamily="34" charset="0"/>
              </a:rPr>
              <a:t>Conclusion</a:t>
            </a:r>
            <a:endParaRPr lang="en-US" dirty="0"/>
          </a:p>
        </p:txBody>
      </p:sp>
      <p:sp>
        <p:nvSpPr>
          <p:cNvPr id="3" name="Content Placeholder 2"/>
          <p:cNvSpPr>
            <a:spLocks noGrp="1"/>
          </p:cNvSpPr>
          <p:nvPr>
            <p:ph idx="1"/>
          </p:nvPr>
        </p:nvSpPr>
        <p:spPr>
          <a:xfrm>
            <a:off x="103031" y="798490"/>
            <a:ext cx="11250769" cy="5378473"/>
          </a:xfrm>
        </p:spPr>
        <p:txBody>
          <a:bodyPr>
            <a:normAutofit fontScale="70000" lnSpcReduction="20000"/>
          </a:bodyPr>
          <a:lstStyle/>
          <a:p>
            <a:pPr marL="0" indent="0">
              <a:buNone/>
            </a:pPr>
            <a:endParaRPr lang="en-US" dirty="0" smtClean="0"/>
          </a:p>
          <a:p>
            <a:r>
              <a:rPr lang="en-US" dirty="0" smtClean="0"/>
              <a:t> </a:t>
            </a:r>
            <a:r>
              <a:rPr lang="en-US" sz="2900" dirty="0" smtClean="0"/>
              <a:t>On doing this project we got to know that email automation is very important for our further </a:t>
            </a:r>
          </a:p>
          <a:p>
            <a:r>
              <a:rPr lang="en-US" sz="2900" dirty="0" smtClean="0"/>
              <a:t> Development . At first we have to store the each person email id in Microsoft Excel and save it for later </a:t>
            </a:r>
          </a:p>
          <a:p>
            <a:r>
              <a:rPr lang="en-US" sz="2900" dirty="0" smtClean="0"/>
              <a:t> </a:t>
            </a:r>
            <a:r>
              <a:rPr lang="en-US" sz="2900" dirty="0" err="1" smtClean="0"/>
              <a:t>use.Then</a:t>
            </a:r>
            <a:r>
              <a:rPr lang="en-US" sz="2900" dirty="0" smtClean="0"/>
              <a:t> we have to import MS-EXCEL VBO and Email SMTP-POP3 VOB into the Blue Prism , then create </a:t>
            </a:r>
          </a:p>
          <a:p>
            <a:r>
              <a:rPr lang="en-US" sz="2900" dirty="0" smtClean="0"/>
              <a:t> the process and then we have to give the following actions such as create instance , opening excel file , </a:t>
            </a:r>
          </a:p>
          <a:p>
            <a:r>
              <a:rPr lang="en-US" sz="2900" dirty="0" smtClean="0"/>
              <a:t> getting email id's , closing the excel file , Configuring </a:t>
            </a:r>
            <a:r>
              <a:rPr lang="en-US" sz="2900" dirty="0" err="1" smtClean="0"/>
              <a:t>Email,fetching</a:t>
            </a:r>
            <a:r>
              <a:rPr lang="en-US" sz="2900" dirty="0" smtClean="0"/>
              <a:t> the attachments and then sending </a:t>
            </a:r>
          </a:p>
          <a:p>
            <a:r>
              <a:rPr lang="en-US" sz="2900" dirty="0" smtClean="0"/>
              <a:t> the mails. Click on refresh button then click run button to run the </a:t>
            </a:r>
            <a:r>
              <a:rPr lang="en-US" sz="2900" dirty="0" err="1" smtClean="0"/>
              <a:t>program.Then</a:t>
            </a:r>
            <a:r>
              <a:rPr lang="en-US" sz="2900" dirty="0" smtClean="0"/>
              <a:t> the resultant output </a:t>
            </a:r>
          </a:p>
          <a:p>
            <a:r>
              <a:rPr lang="en-US" sz="2900" dirty="0" smtClean="0"/>
              <a:t> will be emails sent with the attachment. </a:t>
            </a:r>
          </a:p>
          <a:p>
            <a:r>
              <a:rPr lang="en-US" sz="2900" dirty="0" smtClean="0"/>
              <a:t> With a </a:t>
            </a:r>
            <a:r>
              <a:rPr lang="en-US" sz="2900" dirty="0" err="1" smtClean="0"/>
              <a:t>a</a:t>
            </a:r>
            <a:r>
              <a:rPr lang="en-US" sz="2900" dirty="0" smtClean="0"/>
              <a:t> few chats of our group members the overall planning and research regarding our </a:t>
            </a:r>
          </a:p>
          <a:p>
            <a:r>
              <a:rPr lang="en-US" sz="2900" dirty="0" smtClean="0"/>
              <a:t> project went </a:t>
            </a:r>
            <a:r>
              <a:rPr lang="en-US" sz="2900" dirty="0" err="1" smtClean="0"/>
              <a:t>well.We</a:t>
            </a:r>
            <a:r>
              <a:rPr lang="en-US" sz="2900" dirty="0" smtClean="0"/>
              <a:t> all tried our best and included the necessary points required regarding our topic.</a:t>
            </a:r>
          </a:p>
          <a:p>
            <a:r>
              <a:rPr lang="en-US" sz="3400" u="sng" dirty="0" smtClean="0">
                <a:solidFill>
                  <a:srgbClr val="C00000"/>
                </a:solidFill>
              </a:rPr>
              <a:t> Future scope:</a:t>
            </a:r>
          </a:p>
          <a:p>
            <a:r>
              <a:rPr lang="en-US" dirty="0" smtClean="0"/>
              <a:t> In future many developments will take place in this email </a:t>
            </a:r>
            <a:r>
              <a:rPr lang="en-US" dirty="0" err="1" smtClean="0"/>
              <a:t>automation.This</a:t>
            </a:r>
            <a:r>
              <a:rPr lang="en-US" dirty="0" smtClean="0"/>
              <a:t> </a:t>
            </a:r>
            <a:r>
              <a:rPr lang="en-US" dirty="0" err="1" smtClean="0"/>
              <a:t>tecnique</a:t>
            </a:r>
            <a:r>
              <a:rPr lang="en-US" dirty="0" smtClean="0"/>
              <a:t> will become a lot more useful to develop the </a:t>
            </a:r>
          </a:p>
          <a:p>
            <a:r>
              <a:rPr lang="en-US" dirty="0" smtClean="0"/>
              <a:t>email marketing. Almost 80-90% population use this top </a:t>
            </a:r>
            <a:r>
              <a:rPr lang="en-US" dirty="0" err="1" smtClean="0"/>
              <a:t>jen</a:t>
            </a:r>
            <a:r>
              <a:rPr lang="en-US" dirty="0" smtClean="0"/>
              <a:t> tool</a:t>
            </a:r>
            <a:endParaRPr lang="en-US" dirty="0"/>
          </a:p>
        </p:txBody>
      </p:sp>
    </p:spTree>
    <p:extLst>
      <p:ext uri="{BB962C8B-B14F-4D97-AF65-F5344CB8AC3E}">
        <p14:creationId xmlns:p14="http://schemas.microsoft.com/office/powerpoint/2010/main" val="2891066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 y="1"/>
            <a:ext cx="11263648" cy="1690688"/>
          </a:xfrm>
        </p:spPr>
        <p:txBody>
          <a:bodyPr/>
          <a:lstStyle/>
          <a:p>
            <a:r>
              <a:rPr lang="en-US" dirty="0" smtClean="0">
                <a:solidFill>
                  <a:srgbClr val="FF0000"/>
                </a:solidFill>
                <a:effectLst/>
                <a:latin typeface="Helvetica" panose="020B0604020202020204" pitchFamily="34" charset="0"/>
              </a:rPr>
              <a:t>References </a:t>
            </a:r>
            <a:endParaRPr lang="en-US" dirty="0"/>
          </a:p>
        </p:txBody>
      </p:sp>
      <p:sp>
        <p:nvSpPr>
          <p:cNvPr id="3" name="Content Placeholder 2"/>
          <p:cNvSpPr>
            <a:spLocks noGrp="1"/>
          </p:cNvSpPr>
          <p:nvPr>
            <p:ph idx="1"/>
          </p:nvPr>
        </p:nvSpPr>
        <p:spPr>
          <a:xfrm>
            <a:off x="231820" y="1210614"/>
            <a:ext cx="11121980" cy="4966349"/>
          </a:xfrm>
        </p:spPr>
        <p:txBody>
          <a:bodyPr>
            <a:normAutofit/>
          </a:bodyPr>
          <a:lstStyle/>
          <a:p>
            <a:r>
              <a:rPr lang="en-US" sz="2000" dirty="0" smtClean="0"/>
              <a:t>[1] M. </a:t>
            </a:r>
            <a:r>
              <a:rPr lang="en-US" sz="2000" dirty="0" err="1" smtClean="0"/>
              <a:t>Lacity</a:t>
            </a:r>
            <a:r>
              <a:rPr lang="en-US" sz="2000" dirty="0" smtClean="0"/>
              <a:t>, L. P. </a:t>
            </a:r>
            <a:r>
              <a:rPr lang="en-US" sz="2000" dirty="0" err="1" smtClean="0"/>
              <a:t>Willcocks</a:t>
            </a:r>
            <a:r>
              <a:rPr lang="en-US" sz="2000" dirty="0" smtClean="0"/>
              <a:t>, &amp; </a:t>
            </a:r>
            <a:r>
              <a:rPr lang="en-US" sz="2000" dirty="0" err="1" smtClean="0"/>
              <a:t>A.Craig.Robotic</a:t>
            </a:r>
            <a:r>
              <a:rPr lang="en-US" sz="2000" dirty="0" smtClean="0"/>
              <a:t> process automation at Telefonica O2.The Outsourcing Unit Working Research </a:t>
            </a:r>
          </a:p>
          <a:p>
            <a:r>
              <a:rPr lang="en-US" sz="2000" dirty="0" smtClean="0"/>
              <a:t>Paper Series, 2015</a:t>
            </a:r>
          </a:p>
          <a:p>
            <a:r>
              <a:rPr lang="en-US" sz="2000" dirty="0" smtClean="0"/>
              <a:t>[2] IRPA, “Introduction To Robotic Process Automation,” tech. rep., 2015.</a:t>
            </a:r>
          </a:p>
          <a:p>
            <a:r>
              <a:rPr lang="en-US" sz="2000" dirty="0" smtClean="0"/>
              <a:t>[3] H. P. Fung "Criteria, use cases and effects of information technology process automation (ITPA)." Advances in Robotics &amp; </a:t>
            </a:r>
          </a:p>
          <a:p>
            <a:r>
              <a:rPr lang="en-US" sz="2000" dirty="0" smtClean="0"/>
              <a:t>Automation 3 (2014).</a:t>
            </a:r>
          </a:p>
          <a:p>
            <a:r>
              <a:rPr lang="en-US" sz="2000" dirty="0" smtClean="0"/>
              <a:t>[4] Dana </a:t>
            </a:r>
            <a:r>
              <a:rPr lang="en-US" sz="2000" dirty="0" err="1" smtClean="0"/>
              <a:t>Nau</a:t>
            </a:r>
            <a:r>
              <a:rPr lang="en-US" sz="2000" dirty="0" smtClean="0"/>
              <a:t>, Malik </a:t>
            </a:r>
            <a:r>
              <a:rPr lang="en-US" sz="2000" dirty="0" err="1" smtClean="0"/>
              <a:t>Ghallab</a:t>
            </a:r>
            <a:r>
              <a:rPr lang="en-US" sz="2000" dirty="0" smtClean="0"/>
              <a:t>, and Paolo </a:t>
            </a:r>
            <a:r>
              <a:rPr lang="en-US" sz="2000" dirty="0" err="1" smtClean="0"/>
              <a:t>Traverso</a:t>
            </a:r>
            <a:r>
              <a:rPr lang="en-US" sz="2000" dirty="0" smtClean="0"/>
              <a:t> Automated Planning: Theory &amp; Practice. Morgan Kaufmann, 2014.</a:t>
            </a:r>
          </a:p>
          <a:p>
            <a:r>
              <a:rPr lang="en-US" sz="2000" dirty="0" smtClean="0"/>
              <a:t>[5] M. Barrett, E. </a:t>
            </a:r>
            <a:r>
              <a:rPr lang="en-US" sz="2000" dirty="0" err="1" smtClean="0"/>
              <a:t>Oborn</a:t>
            </a:r>
            <a:r>
              <a:rPr lang="en-US" sz="2000" dirty="0" smtClean="0"/>
              <a:t>, W. J. </a:t>
            </a:r>
            <a:r>
              <a:rPr lang="en-US" sz="2000" dirty="0" err="1" smtClean="0"/>
              <a:t>Orlikowski</a:t>
            </a:r>
            <a:r>
              <a:rPr lang="en-US" sz="2000" dirty="0" smtClean="0"/>
              <a:t>, and J. Yates, “Reconfiguring 4Relations: Robotic Innovations in Pharmacy Work ,”</a:t>
            </a:r>
          </a:p>
          <a:p>
            <a:r>
              <a:rPr lang="en-US" sz="2000" dirty="0" smtClean="0"/>
              <a:t>Organ. Sci., vol. 23, pp. 1448– 1466</a:t>
            </a:r>
            <a:r>
              <a:rPr lang="en-US" sz="2000" smtClean="0"/>
              <a:t>, 2012.</a:t>
            </a:r>
            <a:endParaRPr lang="en-US" sz="2000" dirty="0"/>
          </a:p>
        </p:txBody>
      </p:sp>
    </p:spTree>
    <p:extLst>
      <p:ext uri="{BB962C8B-B14F-4D97-AF65-F5344CB8AC3E}">
        <p14:creationId xmlns:p14="http://schemas.microsoft.com/office/powerpoint/2010/main" val="2261009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C00000"/>
                </a:solidFill>
              </a:rPr>
              <a:t>    </a:t>
            </a:r>
            <a:r>
              <a:rPr lang="en-US" dirty="0">
                <a:solidFill>
                  <a:srgbClr val="C00000"/>
                </a:solidFill>
              </a:rPr>
              <a:t/>
            </a:r>
            <a:br>
              <a:rPr lang="en-US" dirty="0">
                <a:solidFill>
                  <a:srgbClr val="C00000"/>
                </a:solidFill>
              </a:rPr>
            </a:br>
            <a:r>
              <a:rPr lang="en-US" dirty="0" smtClean="0">
                <a:solidFill>
                  <a:srgbClr val="C00000"/>
                </a:solidFill>
              </a:rPr>
              <a:t>Course Certificate</a:t>
            </a:r>
            <a:br>
              <a:rPr lang="en-US" dirty="0" smtClean="0">
                <a:solidFill>
                  <a:srgbClr val="C00000"/>
                </a:solidFill>
              </a:rPr>
            </a:br>
            <a:endParaRPr lang="en-US" dirty="0">
              <a:solidFill>
                <a:srgbClr val="C0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31861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Introduction</a:t>
            </a:r>
            <a:endParaRPr lang="en-US" dirty="0">
              <a:solidFill>
                <a:srgbClr val="C00000"/>
              </a:solidFill>
            </a:endParaRPr>
          </a:p>
        </p:txBody>
      </p:sp>
      <p:sp>
        <p:nvSpPr>
          <p:cNvPr id="3" name="Content Placeholder 2"/>
          <p:cNvSpPr>
            <a:spLocks noGrp="1"/>
          </p:cNvSpPr>
          <p:nvPr>
            <p:ph idx="1"/>
          </p:nvPr>
        </p:nvSpPr>
        <p:spPr/>
        <p:txBody>
          <a:bodyPr/>
          <a:lstStyle/>
          <a:p>
            <a:r>
              <a:rPr lang="en-US" sz="2000" dirty="0" smtClean="0"/>
              <a:t>Robotic process automation (RPA) is a software  technology that makes it easy to build, deploy, and  manage software robots that emulate humans actions  interacting with digital systems and software. Just like  people, software robots can do things like understand  what’s on a screen, complete the right keystrokes,  navigate systems, identify and extract data, and  perform a wide range of defined actions.</a:t>
            </a:r>
          </a:p>
          <a:p>
            <a:r>
              <a:rPr lang="en-US" sz="2000" dirty="0" smtClean="0"/>
              <a:t>To create a bot that </a:t>
            </a:r>
            <a:r>
              <a:rPr lang="en-US" sz="2000" dirty="0" err="1" smtClean="0"/>
              <a:t>automaticallysend</a:t>
            </a:r>
            <a:r>
              <a:rPr lang="en-US" sz="2000" dirty="0" smtClean="0"/>
              <a:t> emails with  attachments to a list of people</a:t>
            </a:r>
          </a:p>
          <a:p>
            <a:r>
              <a:rPr lang="en-US" u="sng" dirty="0" smtClean="0"/>
              <a:t>Objective:</a:t>
            </a:r>
          </a:p>
          <a:p>
            <a:r>
              <a:rPr lang="en-US" sz="2000" dirty="0" smtClean="0"/>
              <a:t>The main objective behind this is to get familiar with  MS EXCEL VBO and emails with attachment to bunch  of people</a:t>
            </a:r>
          </a:p>
          <a:p>
            <a:endParaRPr lang="en-US" dirty="0"/>
          </a:p>
        </p:txBody>
      </p:sp>
    </p:spTree>
    <p:extLst>
      <p:ext uri="{BB962C8B-B14F-4D97-AF65-F5344CB8AC3E}">
        <p14:creationId xmlns:p14="http://schemas.microsoft.com/office/powerpoint/2010/main" val="61560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2800" b="0" i="0" u="none" strike="noStrike" kern="0" cap="none" spc="-5" normalizeH="0" baseline="0" noProof="0" dirty="0" smtClean="0">
                <a:ln>
                  <a:noFill/>
                </a:ln>
                <a:solidFill>
                  <a:srgbClr val="FF0000"/>
                </a:solidFill>
                <a:effectLst/>
                <a:uLnTx/>
                <a:uFillTx/>
                <a:latin typeface="Arial MT"/>
                <a:ea typeface="+mj-ea"/>
              </a:rPr>
              <a:t>OBJECTIVES</a:t>
            </a:r>
            <a:endParaRPr lang="en-US" dirty="0"/>
          </a:p>
        </p:txBody>
      </p:sp>
      <p:sp>
        <p:nvSpPr>
          <p:cNvPr id="3" name="Content Placeholder 2"/>
          <p:cNvSpPr>
            <a:spLocks noGrp="1"/>
          </p:cNvSpPr>
          <p:nvPr>
            <p:ph idx="1"/>
          </p:nvPr>
        </p:nvSpPr>
        <p:spPr/>
        <p:txBody>
          <a:bodyPr/>
          <a:lstStyle/>
          <a:p>
            <a:r>
              <a:rPr lang="en-US" sz="2000" dirty="0" smtClean="0"/>
              <a:t>Gain insights into building blocks of blue prism automation.</a:t>
            </a:r>
          </a:p>
          <a:p>
            <a:r>
              <a:rPr lang="en-US" sz="2000" dirty="0" smtClean="0"/>
              <a:t>Importing MS Excel VBO (Visual Basic for Applications) in Blue Prism.</a:t>
            </a:r>
          </a:p>
          <a:p>
            <a:r>
              <a:rPr lang="en-US" sz="2000" dirty="0" smtClean="0"/>
              <a:t>Importing Email VBO (Visual Basic for Applications) in Blue Prism.</a:t>
            </a:r>
          </a:p>
          <a:p>
            <a:r>
              <a:rPr lang="en-US" sz="2000" dirty="0" smtClean="0"/>
              <a:t>Tuning Process Studio with specific needs.</a:t>
            </a:r>
          </a:p>
          <a:p>
            <a:r>
              <a:rPr lang="en-US" sz="2000" dirty="0" smtClean="0"/>
              <a:t>Working with different stages in the Process studio.</a:t>
            </a:r>
          </a:p>
          <a:p>
            <a:r>
              <a:rPr lang="en-US" sz="2000" dirty="0" smtClean="0"/>
              <a:t>Building a bot to automatically send mails with attachments to a list of people.</a:t>
            </a:r>
          </a:p>
          <a:p>
            <a:pPr marL="241300" lvl="0" indent="0">
              <a:lnSpc>
                <a:spcPct val="100000"/>
              </a:lnSpc>
              <a:spcBef>
                <a:spcPts val="0"/>
              </a:spcBef>
              <a:buNone/>
            </a:pPr>
            <a:r>
              <a:rPr kumimoji="0" lang="en-US" sz="2400" b="0" i="0" u="sng" strike="noStrike" kern="0" cap="none" spc="-5" normalizeH="0" baseline="0" noProof="0" dirty="0" smtClean="0">
                <a:ln>
                  <a:noFill/>
                </a:ln>
                <a:solidFill>
                  <a:srgbClr val="0D0D0D"/>
                </a:solidFill>
                <a:effectLst/>
                <a:uLnTx/>
                <a:uFillTx/>
                <a:latin typeface="Arial MT"/>
                <a:ea typeface="+mn-ea"/>
              </a:rPr>
              <a:t>Scope</a:t>
            </a:r>
            <a:r>
              <a:rPr kumimoji="0" lang="en-US" sz="2400" b="0" i="0" u="sng" strike="noStrike" kern="0" cap="none" spc="-25" normalizeH="0" baseline="0" noProof="0" dirty="0" smtClean="0">
                <a:ln>
                  <a:noFill/>
                </a:ln>
                <a:solidFill>
                  <a:srgbClr val="0D0D0D"/>
                </a:solidFill>
                <a:effectLst/>
                <a:uLnTx/>
                <a:uFillTx/>
                <a:latin typeface="Arial MT"/>
                <a:ea typeface="+mn-ea"/>
              </a:rPr>
              <a:t> </a:t>
            </a:r>
            <a:r>
              <a:rPr kumimoji="0" lang="en-US" sz="2400" b="0" i="0" u="sng" strike="noStrike" kern="0" cap="none" spc="0" normalizeH="0" baseline="0" noProof="0" dirty="0" smtClean="0">
                <a:ln>
                  <a:noFill/>
                </a:ln>
                <a:solidFill>
                  <a:srgbClr val="0D0D0D"/>
                </a:solidFill>
                <a:effectLst/>
                <a:uLnTx/>
                <a:uFillTx/>
                <a:latin typeface="Arial MT"/>
                <a:ea typeface="+mn-ea"/>
              </a:rPr>
              <a:t>of</a:t>
            </a:r>
            <a:r>
              <a:rPr kumimoji="0" lang="en-US" sz="2400" b="0" i="0" u="sng" strike="noStrike" kern="0" cap="none" spc="-20" normalizeH="0" baseline="0" noProof="0" dirty="0" smtClean="0">
                <a:ln>
                  <a:noFill/>
                </a:ln>
                <a:solidFill>
                  <a:srgbClr val="0D0D0D"/>
                </a:solidFill>
                <a:effectLst/>
                <a:uLnTx/>
                <a:uFillTx/>
                <a:latin typeface="Arial MT"/>
                <a:ea typeface="+mn-ea"/>
              </a:rPr>
              <a:t> </a:t>
            </a:r>
            <a:r>
              <a:rPr kumimoji="0" lang="en-US" sz="2400" b="0" i="0" u="sng" strike="noStrike" kern="0" cap="none" spc="-10" normalizeH="0" baseline="0" noProof="0" dirty="0" smtClean="0">
                <a:ln>
                  <a:noFill/>
                </a:ln>
                <a:solidFill>
                  <a:srgbClr val="0D0D0D"/>
                </a:solidFill>
                <a:effectLst/>
                <a:uLnTx/>
                <a:uFillTx/>
                <a:latin typeface="Arial MT"/>
                <a:ea typeface="+mn-ea"/>
              </a:rPr>
              <a:t>RPA:</a:t>
            </a:r>
          </a:p>
          <a:p>
            <a:pPr marL="241300" lvl="0" indent="0">
              <a:lnSpc>
                <a:spcPct val="100000"/>
              </a:lnSpc>
              <a:spcBef>
                <a:spcPts val="0"/>
              </a:spcBef>
              <a:buNone/>
            </a:pPr>
            <a:endParaRPr kumimoji="0" lang="en-US" sz="2400" b="0" i="0" u="sng" strike="noStrike" kern="0" cap="none" spc="-10" normalizeH="0" baseline="0" noProof="0" dirty="0" smtClean="0">
              <a:ln>
                <a:noFill/>
              </a:ln>
              <a:solidFill>
                <a:srgbClr val="0D0D0D"/>
              </a:solidFill>
              <a:effectLst/>
              <a:uLnTx/>
              <a:uFillTx/>
              <a:latin typeface="Arial MT"/>
              <a:ea typeface="+mn-ea"/>
            </a:endParaRPr>
          </a:p>
          <a:p>
            <a:pPr marL="241300" marR="5080" lvl="0">
              <a:lnSpc>
                <a:spcPts val="1370"/>
              </a:lnSpc>
              <a:spcBef>
                <a:spcPts val="200"/>
              </a:spcBef>
              <a:buFont typeface="Symbol" panose="05050102010706020507"/>
              <a:buChar char=""/>
              <a:tabLst>
                <a:tab pos="240665" algn="l"/>
                <a:tab pos="241300" algn="l"/>
                <a:tab pos="692150" algn="l"/>
                <a:tab pos="1078230" algn="l"/>
                <a:tab pos="1808480" algn="l"/>
                <a:tab pos="2119630" algn="l"/>
                <a:tab pos="2859405" algn="l"/>
                <a:tab pos="3523615" algn="l"/>
                <a:tab pos="3843020" algn="l"/>
              </a:tabLst>
            </a:pPr>
            <a:r>
              <a:rPr lang="en-US" sz="2000" dirty="0">
                <a:solidFill>
                  <a:srgbClr val="0D0D0D"/>
                </a:solidFill>
                <a:latin typeface="Arial MT"/>
                <a:cs typeface="Arial MT"/>
              </a:rPr>
              <a:t>R</a:t>
            </a:r>
            <a:r>
              <a:rPr lang="en-US" sz="2000" spc="-15" dirty="0">
                <a:solidFill>
                  <a:srgbClr val="0D0D0D"/>
                </a:solidFill>
                <a:latin typeface="Arial MT"/>
                <a:cs typeface="Arial MT"/>
              </a:rPr>
              <a:t>P</a:t>
            </a:r>
            <a:r>
              <a:rPr lang="en-US" sz="2000" dirty="0">
                <a:solidFill>
                  <a:srgbClr val="0D0D0D"/>
                </a:solidFill>
                <a:latin typeface="Arial MT"/>
                <a:cs typeface="Arial MT"/>
              </a:rPr>
              <a:t>A	has	p</a:t>
            </a:r>
            <a:r>
              <a:rPr lang="en-US" sz="2000" spc="5" dirty="0">
                <a:solidFill>
                  <a:srgbClr val="0D0D0D"/>
                </a:solidFill>
                <a:latin typeface="Arial MT"/>
                <a:cs typeface="Arial MT"/>
              </a:rPr>
              <a:t>r</a:t>
            </a:r>
            <a:r>
              <a:rPr lang="en-US" sz="2000" dirty="0">
                <a:solidFill>
                  <a:srgbClr val="0D0D0D"/>
                </a:solidFill>
                <a:latin typeface="Arial MT"/>
                <a:cs typeface="Arial MT"/>
              </a:rPr>
              <a:t>ov</a:t>
            </a:r>
            <a:r>
              <a:rPr lang="en-US" sz="2000" spc="20" dirty="0">
                <a:solidFill>
                  <a:srgbClr val="0D0D0D"/>
                </a:solidFill>
                <a:latin typeface="Arial MT"/>
                <a:cs typeface="Arial MT"/>
              </a:rPr>
              <a:t>i</a:t>
            </a:r>
            <a:r>
              <a:rPr lang="en-US" sz="2000" dirty="0">
                <a:solidFill>
                  <a:srgbClr val="0D0D0D"/>
                </a:solidFill>
                <a:latin typeface="Arial MT"/>
                <a:cs typeface="Arial MT"/>
              </a:rPr>
              <a:t>ded	an	e</a:t>
            </a:r>
            <a:r>
              <a:rPr lang="en-US" sz="2000" spc="-25" dirty="0">
                <a:solidFill>
                  <a:srgbClr val="0D0D0D"/>
                </a:solidFill>
                <a:latin typeface="Arial MT"/>
                <a:cs typeface="Arial MT"/>
              </a:rPr>
              <a:t>x</a:t>
            </a:r>
            <a:r>
              <a:rPr lang="en-US" sz="2000" dirty="0">
                <a:solidFill>
                  <a:srgbClr val="0D0D0D"/>
                </a:solidFill>
                <a:latin typeface="Arial MT"/>
                <a:cs typeface="Arial MT"/>
              </a:rPr>
              <a:t>cel</a:t>
            </a:r>
            <a:r>
              <a:rPr lang="en-US" sz="2000" spc="15" dirty="0">
                <a:solidFill>
                  <a:srgbClr val="0D0D0D"/>
                </a:solidFill>
                <a:latin typeface="Arial MT"/>
                <a:cs typeface="Arial MT"/>
              </a:rPr>
              <a:t>l</a:t>
            </a:r>
            <a:r>
              <a:rPr lang="en-US" sz="2000" dirty="0">
                <a:solidFill>
                  <a:srgbClr val="0D0D0D"/>
                </a:solidFill>
                <a:latin typeface="Arial MT"/>
                <a:cs typeface="Arial MT"/>
              </a:rPr>
              <a:t>e</a:t>
            </a:r>
            <a:r>
              <a:rPr lang="en-US" sz="2000" spc="-20" dirty="0">
                <a:solidFill>
                  <a:srgbClr val="0D0D0D"/>
                </a:solidFill>
                <a:latin typeface="Arial MT"/>
                <a:cs typeface="Arial MT"/>
              </a:rPr>
              <a:t>n</a:t>
            </a:r>
            <a:r>
              <a:rPr lang="en-US" sz="2000" dirty="0">
                <a:solidFill>
                  <a:srgbClr val="0D0D0D"/>
                </a:solidFill>
                <a:latin typeface="Arial MT"/>
                <a:cs typeface="Arial MT"/>
              </a:rPr>
              <a:t>t	so</a:t>
            </a:r>
            <a:r>
              <a:rPr lang="en-US" sz="2000" spc="20" dirty="0">
                <a:solidFill>
                  <a:srgbClr val="0D0D0D"/>
                </a:solidFill>
                <a:latin typeface="Arial MT"/>
                <a:cs typeface="Arial MT"/>
              </a:rPr>
              <a:t>l</a:t>
            </a:r>
            <a:r>
              <a:rPr lang="en-US" sz="2000" spc="-20" dirty="0">
                <a:solidFill>
                  <a:srgbClr val="0D0D0D"/>
                </a:solidFill>
                <a:latin typeface="Arial MT"/>
                <a:cs typeface="Arial MT"/>
              </a:rPr>
              <a:t>u</a:t>
            </a:r>
            <a:r>
              <a:rPr lang="en-US" sz="2000" dirty="0">
                <a:solidFill>
                  <a:srgbClr val="0D0D0D"/>
                </a:solidFill>
                <a:latin typeface="Arial MT"/>
                <a:cs typeface="Arial MT"/>
              </a:rPr>
              <a:t>ti</a:t>
            </a:r>
            <a:r>
              <a:rPr lang="en-US" sz="2000" spc="-20" dirty="0">
                <a:solidFill>
                  <a:srgbClr val="0D0D0D"/>
                </a:solidFill>
                <a:latin typeface="Arial MT"/>
                <a:cs typeface="Arial MT"/>
              </a:rPr>
              <a:t>o</a:t>
            </a:r>
            <a:r>
              <a:rPr lang="en-US" sz="2000" dirty="0">
                <a:solidFill>
                  <a:srgbClr val="0D0D0D"/>
                </a:solidFill>
                <a:latin typeface="Arial MT"/>
                <a:cs typeface="Arial MT"/>
              </a:rPr>
              <a:t>n	f</a:t>
            </a:r>
            <a:r>
              <a:rPr lang="en-US" sz="2000" spc="5" dirty="0">
                <a:solidFill>
                  <a:srgbClr val="0D0D0D"/>
                </a:solidFill>
                <a:latin typeface="Arial MT"/>
                <a:cs typeface="Arial MT"/>
              </a:rPr>
              <a:t>o</a:t>
            </a:r>
            <a:r>
              <a:rPr lang="en-US" sz="2000" dirty="0">
                <a:solidFill>
                  <a:srgbClr val="0D0D0D"/>
                </a:solidFill>
                <a:latin typeface="Arial MT"/>
                <a:cs typeface="Arial MT"/>
              </a:rPr>
              <a:t>r	o</a:t>
            </a:r>
            <a:r>
              <a:rPr lang="en-US" sz="2000" spc="5" dirty="0">
                <a:solidFill>
                  <a:srgbClr val="0D0D0D"/>
                </a:solidFill>
                <a:latin typeface="Arial MT"/>
                <a:cs typeface="Arial MT"/>
              </a:rPr>
              <a:t>r</a:t>
            </a:r>
            <a:r>
              <a:rPr lang="en-US" sz="2000" dirty="0">
                <a:solidFill>
                  <a:srgbClr val="0D0D0D"/>
                </a:solidFill>
                <a:latin typeface="Arial MT"/>
                <a:cs typeface="Arial MT"/>
              </a:rPr>
              <a:t>ga</a:t>
            </a:r>
            <a:r>
              <a:rPr lang="en-US" sz="2000" spc="-20" dirty="0">
                <a:solidFill>
                  <a:srgbClr val="0D0D0D"/>
                </a:solidFill>
                <a:latin typeface="Arial MT"/>
                <a:cs typeface="Arial MT"/>
              </a:rPr>
              <a:t>n</a:t>
            </a:r>
            <a:r>
              <a:rPr lang="en-US" sz="2000" spc="20" dirty="0">
                <a:solidFill>
                  <a:srgbClr val="0D0D0D"/>
                </a:solidFill>
                <a:latin typeface="Arial MT"/>
                <a:cs typeface="Arial MT"/>
              </a:rPr>
              <a:t>i</a:t>
            </a:r>
            <a:r>
              <a:rPr lang="en-US" sz="2000" dirty="0">
                <a:solidFill>
                  <a:srgbClr val="0D0D0D"/>
                </a:solidFill>
                <a:latin typeface="Arial MT"/>
                <a:cs typeface="Arial MT"/>
              </a:rPr>
              <a:t>z</a:t>
            </a:r>
            <a:r>
              <a:rPr lang="en-US" sz="2000" spc="-20" dirty="0">
                <a:solidFill>
                  <a:srgbClr val="0D0D0D"/>
                </a:solidFill>
                <a:latin typeface="Arial MT"/>
                <a:cs typeface="Arial MT"/>
              </a:rPr>
              <a:t>a</a:t>
            </a:r>
            <a:r>
              <a:rPr lang="en-US" sz="2000" dirty="0">
                <a:solidFill>
                  <a:srgbClr val="0D0D0D"/>
                </a:solidFill>
                <a:latin typeface="Arial MT"/>
                <a:cs typeface="Arial MT"/>
              </a:rPr>
              <a:t>tions  </a:t>
            </a:r>
            <a:r>
              <a:rPr lang="en-US" sz="2000" spc="-5" dirty="0" err="1">
                <a:solidFill>
                  <a:srgbClr val="0D0D0D"/>
                </a:solidFill>
                <a:latin typeface="Arial MT"/>
                <a:cs typeface="Arial MT"/>
              </a:rPr>
              <a:t>repetitive,mundane,rule</a:t>
            </a:r>
            <a:r>
              <a:rPr lang="en-US" sz="2000" spc="20" dirty="0">
                <a:solidFill>
                  <a:srgbClr val="0D0D0D"/>
                </a:solidFill>
                <a:latin typeface="Arial MT"/>
                <a:cs typeface="Arial MT"/>
              </a:rPr>
              <a:t> </a:t>
            </a:r>
            <a:r>
              <a:rPr lang="en-US" sz="2000" spc="45" dirty="0">
                <a:solidFill>
                  <a:srgbClr val="0D0D0D"/>
                </a:solidFill>
                <a:latin typeface="Microsoft Sans Serif" panose="020B0604020202020204"/>
                <a:cs typeface="Microsoft Sans Serif" panose="020B0604020202020204"/>
              </a:rPr>
              <a:t>–</a:t>
            </a:r>
            <a:r>
              <a:rPr lang="en-US" sz="2000" spc="45" dirty="0">
                <a:solidFill>
                  <a:srgbClr val="0D0D0D"/>
                </a:solidFill>
                <a:latin typeface="Arial MT"/>
                <a:cs typeface="Arial MT"/>
              </a:rPr>
              <a:t>based</a:t>
            </a:r>
            <a:r>
              <a:rPr lang="en-US" sz="2000" spc="5" dirty="0">
                <a:solidFill>
                  <a:srgbClr val="0D0D0D"/>
                </a:solidFill>
                <a:latin typeface="Arial MT"/>
                <a:cs typeface="Arial MT"/>
              </a:rPr>
              <a:t> </a:t>
            </a:r>
            <a:r>
              <a:rPr lang="en-US" sz="2000" spc="-5" dirty="0">
                <a:solidFill>
                  <a:srgbClr val="0D0D0D"/>
                </a:solidFill>
                <a:latin typeface="Arial MT"/>
                <a:cs typeface="Arial MT"/>
              </a:rPr>
              <a:t>processes</a:t>
            </a:r>
            <a:r>
              <a:rPr lang="en-US" sz="2000" dirty="0">
                <a:solidFill>
                  <a:srgbClr val="0D0D0D"/>
                </a:solidFill>
                <a:latin typeface="Arial MT"/>
                <a:cs typeface="Arial MT"/>
              </a:rPr>
              <a:t> </a:t>
            </a:r>
            <a:r>
              <a:rPr lang="en-US" sz="2000" spc="-10" dirty="0">
                <a:solidFill>
                  <a:srgbClr val="0D0D0D"/>
                </a:solidFill>
                <a:latin typeface="Arial MT"/>
                <a:cs typeface="Arial MT"/>
              </a:rPr>
              <a:t>with</a:t>
            </a:r>
            <a:r>
              <a:rPr lang="en-US" sz="2000" spc="5" dirty="0">
                <a:solidFill>
                  <a:srgbClr val="0D0D0D"/>
                </a:solidFill>
                <a:latin typeface="Arial MT"/>
                <a:cs typeface="Arial MT"/>
              </a:rPr>
              <a:t> </a:t>
            </a:r>
            <a:r>
              <a:rPr lang="en-US" sz="2000" spc="-5" dirty="0">
                <a:solidFill>
                  <a:srgbClr val="0D0D0D"/>
                </a:solidFill>
                <a:latin typeface="Arial MT"/>
                <a:cs typeface="Arial MT"/>
              </a:rPr>
              <a:t>software</a:t>
            </a:r>
            <a:r>
              <a:rPr lang="en-US" sz="2000" spc="5" dirty="0">
                <a:solidFill>
                  <a:srgbClr val="0D0D0D"/>
                </a:solidFill>
                <a:latin typeface="Arial MT"/>
                <a:cs typeface="Arial MT"/>
              </a:rPr>
              <a:t> </a:t>
            </a:r>
            <a:r>
              <a:rPr lang="en-US" sz="2000" dirty="0">
                <a:solidFill>
                  <a:srgbClr val="0D0D0D"/>
                </a:solidFill>
                <a:latin typeface="Arial MT"/>
                <a:cs typeface="Arial MT"/>
              </a:rPr>
              <a:t>bots</a:t>
            </a:r>
            <a:endParaRPr lang="en-US" sz="2000" dirty="0">
              <a:solidFill>
                <a:prstClr val="black"/>
              </a:solidFill>
              <a:latin typeface="Arial MT"/>
              <a:cs typeface="Arial MT"/>
            </a:endParaRPr>
          </a:p>
          <a:p>
            <a:pPr marL="241300" lvl="0">
              <a:lnSpc>
                <a:spcPct val="100000"/>
              </a:lnSpc>
              <a:spcBef>
                <a:spcPts val="205"/>
              </a:spcBef>
              <a:buFont typeface="Symbol" panose="05050102010706020507"/>
              <a:buChar char=""/>
              <a:tabLst>
                <a:tab pos="240665" algn="l"/>
                <a:tab pos="241300" algn="l"/>
              </a:tabLst>
            </a:pPr>
            <a:r>
              <a:rPr lang="en-US" sz="2000" dirty="0">
                <a:solidFill>
                  <a:srgbClr val="0D0D0D"/>
                </a:solidFill>
                <a:latin typeface="Arial MT"/>
                <a:cs typeface="Arial MT"/>
              </a:rPr>
              <a:t>It</a:t>
            </a:r>
            <a:r>
              <a:rPr lang="en-US" sz="2000" spc="-5" dirty="0">
                <a:solidFill>
                  <a:srgbClr val="0D0D0D"/>
                </a:solidFill>
                <a:latin typeface="Arial MT"/>
                <a:cs typeface="Arial MT"/>
              </a:rPr>
              <a:t> </a:t>
            </a:r>
            <a:r>
              <a:rPr lang="en-US" sz="2000" spc="10" dirty="0">
                <a:solidFill>
                  <a:srgbClr val="0D0D0D"/>
                </a:solidFill>
                <a:latin typeface="Arial MT"/>
                <a:cs typeface="Arial MT"/>
              </a:rPr>
              <a:t>is</a:t>
            </a:r>
            <a:r>
              <a:rPr lang="en-US" sz="2000" spc="-25" dirty="0">
                <a:solidFill>
                  <a:srgbClr val="0D0D0D"/>
                </a:solidFill>
                <a:latin typeface="Arial MT"/>
                <a:cs typeface="Arial MT"/>
              </a:rPr>
              <a:t> </a:t>
            </a:r>
            <a:r>
              <a:rPr lang="en-US" sz="2000" dirty="0">
                <a:solidFill>
                  <a:srgbClr val="0D0D0D"/>
                </a:solidFill>
                <a:latin typeface="Arial MT"/>
                <a:cs typeface="Arial MT"/>
              </a:rPr>
              <a:t>now</a:t>
            </a:r>
            <a:r>
              <a:rPr lang="en-US" sz="2000" spc="-35" dirty="0">
                <a:solidFill>
                  <a:srgbClr val="0D0D0D"/>
                </a:solidFill>
                <a:latin typeface="Arial MT"/>
                <a:cs typeface="Arial MT"/>
              </a:rPr>
              <a:t> </a:t>
            </a:r>
            <a:r>
              <a:rPr lang="en-US" sz="2000" dirty="0">
                <a:solidFill>
                  <a:srgbClr val="0D0D0D"/>
                </a:solidFill>
                <a:latin typeface="Arial MT"/>
                <a:cs typeface="Arial MT"/>
              </a:rPr>
              <a:t>helping </a:t>
            </a:r>
            <a:r>
              <a:rPr lang="en-US" sz="2000" spc="-5" dirty="0">
                <a:solidFill>
                  <a:srgbClr val="0D0D0D"/>
                </a:solidFill>
                <a:latin typeface="Arial MT"/>
                <a:cs typeface="Arial MT"/>
              </a:rPr>
              <a:t>organizations </a:t>
            </a:r>
            <a:r>
              <a:rPr lang="en-US" sz="2000" spc="-10" dirty="0">
                <a:solidFill>
                  <a:srgbClr val="0D0D0D"/>
                </a:solidFill>
                <a:latin typeface="Arial MT"/>
                <a:cs typeface="Arial MT"/>
              </a:rPr>
              <a:t>who</a:t>
            </a:r>
            <a:r>
              <a:rPr lang="en-US" sz="2000" dirty="0">
                <a:solidFill>
                  <a:srgbClr val="0D0D0D"/>
                </a:solidFill>
                <a:latin typeface="Arial MT"/>
                <a:cs typeface="Arial MT"/>
              </a:rPr>
              <a:t> </a:t>
            </a:r>
            <a:r>
              <a:rPr lang="en-US" sz="2000" spc="-5" dirty="0">
                <a:solidFill>
                  <a:srgbClr val="0D0D0D"/>
                </a:solidFill>
                <a:latin typeface="Arial MT"/>
                <a:cs typeface="Arial MT"/>
              </a:rPr>
              <a:t>were looking</a:t>
            </a:r>
            <a:r>
              <a:rPr lang="en-US" sz="2000" spc="5" dirty="0">
                <a:solidFill>
                  <a:srgbClr val="0D0D0D"/>
                </a:solidFill>
                <a:latin typeface="Arial MT"/>
                <a:cs typeface="Arial MT"/>
              </a:rPr>
              <a:t> </a:t>
            </a:r>
            <a:r>
              <a:rPr lang="en-US" sz="2000" dirty="0">
                <a:solidFill>
                  <a:srgbClr val="0D0D0D"/>
                </a:solidFill>
                <a:latin typeface="Arial MT"/>
                <a:cs typeface="Arial MT"/>
              </a:rPr>
              <a:t>to</a:t>
            </a:r>
            <a:r>
              <a:rPr lang="en-US" sz="2000" spc="-20" dirty="0">
                <a:solidFill>
                  <a:srgbClr val="0D0D0D"/>
                </a:solidFill>
                <a:latin typeface="Arial MT"/>
                <a:cs typeface="Arial MT"/>
              </a:rPr>
              <a:t> </a:t>
            </a:r>
            <a:r>
              <a:rPr lang="en-US" sz="2000" dirty="0">
                <a:solidFill>
                  <a:srgbClr val="0D0D0D"/>
                </a:solidFill>
                <a:latin typeface="Arial MT"/>
                <a:cs typeface="Arial MT"/>
              </a:rPr>
              <a:t>increase</a:t>
            </a:r>
            <a:r>
              <a:rPr lang="en-US" sz="2000" spc="-5" dirty="0">
                <a:solidFill>
                  <a:srgbClr val="0D0D0D"/>
                </a:solidFill>
                <a:latin typeface="Arial MT"/>
                <a:cs typeface="Arial MT"/>
              </a:rPr>
              <a:t> </a:t>
            </a:r>
            <a:endParaRPr lang="en-US" sz="2000" dirty="0">
              <a:solidFill>
                <a:prstClr val="black"/>
              </a:solidFill>
              <a:latin typeface="Arial MT"/>
              <a:cs typeface="Arial MT"/>
            </a:endParaRPr>
          </a:p>
          <a:p>
            <a:pPr marL="241300" lvl="0" indent="0">
              <a:lnSpc>
                <a:spcPct val="100000"/>
              </a:lnSpc>
              <a:spcBef>
                <a:spcPts val="0"/>
              </a:spcBef>
              <a:buNone/>
            </a:pPr>
            <a:endParaRPr kumimoji="0" lang="en-US" sz="1200" b="0" i="0" u="none" strike="noStrike" kern="0" cap="none" spc="-10" normalizeH="0" baseline="0" noProof="0" dirty="0" smtClean="0">
              <a:ln>
                <a:noFill/>
              </a:ln>
              <a:solidFill>
                <a:srgbClr val="0D0D0D"/>
              </a:solidFill>
              <a:effectLst/>
              <a:uLnTx/>
              <a:uFillTx/>
              <a:latin typeface="Arial MT"/>
              <a:ea typeface="+mn-ea"/>
            </a:endParaRPr>
          </a:p>
          <a:p>
            <a:endParaRPr lang="en-US" sz="2000" dirty="0" smtClean="0"/>
          </a:p>
          <a:p>
            <a:endParaRPr lang="en-US" dirty="0" smtClean="0"/>
          </a:p>
          <a:p>
            <a:endParaRPr lang="en-US" dirty="0"/>
          </a:p>
        </p:txBody>
      </p:sp>
    </p:spTree>
    <p:extLst>
      <p:ext uri="{BB962C8B-B14F-4D97-AF65-F5344CB8AC3E}">
        <p14:creationId xmlns:p14="http://schemas.microsoft.com/office/powerpoint/2010/main" val="232949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8793" y="553792"/>
            <a:ext cx="8293995" cy="4082602"/>
          </a:xfrm>
          <a:prstGeom prst="rect">
            <a:avLst/>
          </a:prstGeom>
        </p:spPr>
        <p:txBody>
          <a:bodyPr wrap="square">
            <a:spAutoFit/>
          </a:bodyPr>
          <a:lstStyle/>
          <a:p>
            <a:pPr marL="241300" indent="-228600">
              <a:lnSpc>
                <a:spcPct val="100000"/>
              </a:lnSpc>
              <a:spcBef>
                <a:spcPts val="340"/>
              </a:spcBef>
              <a:buFont typeface="Symbol" panose="05050102010706020507"/>
              <a:buChar char=""/>
              <a:tabLst>
                <a:tab pos="240665" algn="l"/>
                <a:tab pos="241300" algn="l"/>
              </a:tabLst>
            </a:pPr>
            <a:r>
              <a:rPr lang="en-US" sz="2000" spc="-5" dirty="0" smtClean="0">
                <a:solidFill>
                  <a:srgbClr val="0D0D0D"/>
                </a:solidFill>
                <a:latin typeface="Arial MT"/>
                <a:cs typeface="Arial MT"/>
              </a:rPr>
              <a:t>workflow</a:t>
            </a:r>
            <a:r>
              <a:rPr lang="en-US" sz="2000" spc="-25" dirty="0" smtClean="0">
                <a:solidFill>
                  <a:srgbClr val="0D0D0D"/>
                </a:solidFill>
                <a:latin typeface="Arial MT"/>
                <a:cs typeface="Arial MT"/>
              </a:rPr>
              <a:t> </a:t>
            </a:r>
            <a:r>
              <a:rPr lang="en-US" sz="2000" dirty="0" smtClean="0">
                <a:solidFill>
                  <a:srgbClr val="0D0D0D"/>
                </a:solidFill>
                <a:latin typeface="Arial MT"/>
                <a:cs typeface="Arial MT"/>
              </a:rPr>
              <a:t>accuracy</a:t>
            </a:r>
            <a:r>
              <a:rPr lang="en-US" sz="2000" spc="-5" dirty="0" smtClean="0">
                <a:solidFill>
                  <a:srgbClr val="0D0D0D"/>
                </a:solidFill>
                <a:latin typeface="Arial MT"/>
                <a:cs typeface="Arial MT"/>
              </a:rPr>
              <a:t> </a:t>
            </a:r>
            <a:r>
              <a:rPr lang="en-US" sz="2000" dirty="0" smtClean="0">
                <a:solidFill>
                  <a:srgbClr val="0D0D0D"/>
                </a:solidFill>
                <a:latin typeface="Arial MT"/>
                <a:cs typeface="Arial MT"/>
              </a:rPr>
              <a:t>and</a:t>
            </a:r>
            <a:r>
              <a:rPr lang="en-US" sz="2000" spc="-25" dirty="0" smtClean="0">
                <a:solidFill>
                  <a:srgbClr val="0D0D0D"/>
                </a:solidFill>
                <a:latin typeface="Arial MT"/>
                <a:cs typeface="Arial MT"/>
              </a:rPr>
              <a:t> </a:t>
            </a:r>
            <a:r>
              <a:rPr lang="en-US" sz="2000" dirty="0" smtClean="0">
                <a:solidFill>
                  <a:srgbClr val="0D0D0D"/>
                </a:solidFill>
                <a:latin typeface="Arial MT"/>
                <a:cs typeface="Arial MT"/>
              </a:rPr>
              <a:t>in</a:t>
            </a:r>
            <a:r>
              <a:rPr lang="en-US" sz="2000" spc="-5" dirty="0" smtClean="0">
                <a:solidFill>
                  <a:srgbClr val="0D0D0D"/>
                </a:solidFill>
                <a:latin typeface="Arial MT"/>
                <a:cs typeface="Arial MT"/>
              </a:rPr>
              <a:t> </a:t>
            </a:r>
            <a:r>
              <a:rPr lang="en-US" sz="2000" dirty="0" smtClean="0">
                <a:solidFill>
                  <a:srgbClr val="0D0D0D"/>
                </a:solidFill>
                <a:latin typeface="Arial MT"/>
                <a:cs typeface="Arial MT"/>
              </a:rPr>
              <a:t>the</a:t>
            </a:r>
            <a:r>
              <a:rPr lang="en-US" sz="2000" spc="-5" dirty="0" smtClean="0">
                <a:solidFill>
                  <a:srgbClr val="0D0D0D"/>
                </a:solidFill>
                <a:latin typeface="Arial MT"/>
                <a:cs typeface="Arial MT"/>
              </a:rPr>
              <a:t> </a:t>
            </a:r>
            <a:r>
              <a:rPr lang="en-US" sz="2000" spc="-10" dirty="0" smtClean="0">
                <a:solidFill>
                  <a:srgbClr val="0D0D0D"/>
                </a:solidFill>
                <a:latin typeface="Arial MT"/>
                <a:cs typeface="Arial MT"/>
              </a:rPr>
              <a:t>IT</a:t>
            </a:r>
            <a:r>
              <a:rPr lang="en-US" sz="2000" dirty="0" smtClean="0">
                <a:solidFill>
                  <a:srgbClr val="0D0D0D"/>
                </a:solidFill>
                <a:latin typeface="Arial MT"/>
                <a:cs typeface="Arial MT"/>
              </a:rPr>
              <a:t> </a:t>
            </a:r>
            <a:r>
              <a:rPr lang="en-US" sz="2000" spc="-5" dirty="0" smtClean="0">
                <a:solidFill>
                  <a:srgbClr val="0D0D0D"/>
                </a:solidFill>
                <a:latin typeface="Arial MT"/>
                <a:cs typeface="Arial MT"/>
              </a:rPr>
              <a:t>sector</a:t>
            </a:r>
            <a:endParaRPr lang="en-US" sz="2000" dirty="0" smtClean="0">
              <a:latin typeface="Arial MT"/>
              <a:cs typeface="Arial MT"/>
            </a:endParaRPr>
          </a:p>
          <a:p>
            <a:pPr marL="241300" indent="-228600">
              <a:lnSpc>
                <a:spcPct val="100000"/>
              </a:lnSpc>
              <a:spcBef>
                <a:spcPts val="240"/>
              </a:spcBef>
              <a:buFont typeface="Symbol" panose="05050102010706020507"/>
              <a:buChar char=""/>
              <a:tabLst>
                <a:tab pos="240665" algn="l"/>
                <a:tab pos="241300" algn="l"/>
              </a:tabLst>
            </a:pPr>
            <a:r>
              <a:rPr lang="en-US" sz="2000" dirty="0" smtClean="0">
                <a:solidFill>
                  <a:srgbClr val="0D0D0D"/>
                </a:solidFill>
                <a:latin typeface="Arial MT"/>
                <a:cs typeface="Arial MT"/>
              </a:rPr>
              <a:t>To</a:t>
            </a:r>
            <a:r>
              <a:rPr lang="en-US" sz="2000" spc="-25" dirty="0" smtClean="0">
                <a:solidFill>
                  <a:srgbClr val="0D0D0D"/>
                </a:solidFill>
                <a:latin typeface="Arial MT"/>
                <a:cs typeface="Arial MT"/>
              </a:rPr>
              <a:t> </a:t>
            </a:r>
            <a:r>
              <a:rPr lang="en-US" sz="2000" spc="-5" dirty="0" smtClean="0">
                <a:solidFill>
                  <a:srgbClr val="0D0D0D"/>
                </a:solidFill>
                <a:latin typeface="Arial MT"/>
                <a:cs typeface="Arial MT"/>
              </a:rPr>
              <a:t>accomplish</a:t>
            </a:r>
            <a:r>
              <a:rPr lang="en-US" sz="2000" spc="-20" dirty="0" smtClean="0">
                <a:solidFill>
                  <a:srgbClr val="0D0D0D"/>
                </a:solidFill>
                <a:latin typeface="Arial MT"/>
                <a:cs typeface="Arial MT"/>
              </a:rPr>
              <a:t> </a:t>
            </a:r>
            <a:r>
              <a:rPr lang="en-US" sz="2000" dirty="0" smtClean="0">
                <a:solidFill>
                  <a:srgbClr val="0D0D0D"/>
                </a:solidFill>
                <a:latin typeface="Arial MT"/>
                <a:cs typeface="Arial MT"/>
              </a:rPr>
              <a:t>this:</a:t>
            </a:r>
            <a:endParaRPr lang="en-US" sz="2000" dirty="0" smtClean="0">
              <a:latin typeface="Arial MT"/>
              <a:cs typeface="Arial MT"/>
            </a:endParaRPr>
          </a:p>
          <a:p>
            <a:pPr marL="241300" indent="-228600">
              <a:lnSpc>
                <a:spcPct val="100000"/>
              </a:lnSpc>
              <a:spcBef>
                <a:spcPts val="240"/>
              </a:spcBef>
              <a:buFont typeface="Symbol" panose="05050102010706020507"/>
              <a:buChar char=""/>
              <a:tabLst>
                <a:tab pos="240665" algn="l"/>
                <a:tab pos="241300" algn="l"/>
              </a:tabLst>
            </a:pPr>
            <a:r>
              <a:rPr lang="en-US" sz="2000" dirty="0" smtClean="0">
                <a:solidFill>
                  <a:srgbClr val="0D0D0D"/>
                </a:solidFill>
                <a:latin typeface="Arial MT"/>
                <a:cs typeface="Arial MT"/>
              </a:rPr>
              <a:t>Configure</a:t>
            </a:r>
            <a:r>
              <a:rPr lang="en-US" sz="2000" spc="-15" dirty="0" smtClean="0">
                <a:solidFill>
                  <a:srgbClr val="0D0D0D"/>
                </a:solidFill>
                <a:latin typeface="Arial MT"/>
                <a:cs typeface="Arial MT"/>
              </a:rPr>
              <a:t> </a:t>
            </a:r>
            <a:r>
              <a:rPr lang="en-US" sz="2000" spc="-10" dirty="0" smtClean="0">
                <a:solidFill>
                  <a:srgbClr val="0D0D0D"/>
                </a:solidFill>
                <a:latin typeface="Arial MT"/>
                <a:cs typeface="Arial MT"/>
              </a:rPr>
              <a:t>the </a:t>
            </a:r>
            <a:r>
              <a:rPr lang="en-US" sz="2000" spc="-5" dirty="0" smtClean="0">
                <a:solidFill>
                  <a:srgbClr val="0D0D0D"/>
                </a:solidFill>
                <a:latin typeface="Arial MT"/>
                <a:cs typeface="Arial MT"/>
              </a:rPr>
              <a:t>process</a:t>
            </a:r>
            <a:r>
              <a:rPr lang="en-US" sz="2000" spc="-15" dirty="0" smtClean="0">
                <a:solidFill>
                  <a:srgbClr val="0D0D0D"/>
                </a:solidFill>
                <a:latin typeface="Arial MT"/>
                <a:cs typeface="Arial MT"/>
              </a:rPr>
              <a:t> </a:t>
            </a:r>
            <a:r>
              <a:rPr lang="en-US" sz="2000" spc="-5" dirty="0" smtClean="0">
                <a:solidFill>
                  <a:srgbClr val="0D0D0D"/>
                </a:solidFill>
                <a:latin typeface="Arial MT"/>
                <a:cs typeface="Arial MT"/>
              </a:rPr>
              <a:t>model:</a:t>
            </a:r>
            <a:endParaRPr lang="en-US" sz="2000" dirty="0" smtClean="0">
              <a:latin typeface="Arial MT"/>
              <a:cs typeface="Arial MT"/>
            </a:endParaRPr>
          </a:p>
          <a:p>
            <a:pPr marL="420370" lvl="1" indent="-179705">
              <a:lnSpc>
                <a:spcPct val="100000"/>
              </a:lnSpc>
              <a:spcBef>
                <a:spcPts val="145"/>
              </a:spcBef>
              <a:buAutoNum type="arabicParenR"/>
              <a:tabLst>
                <a:tab pos="421005" algn="l"/>
              </a:tabLst>
            </a:pPr>
            <a:r>
              <a:rPr lang="en-US" sz="2000" spc="-10" dirty="0" smtClean="0">
                <a:solidFill>
                  <a:srgbClr val="0D0D0D"/>
                </a:solidFill>
                <a:latin typeface="Arial MT"/>
                <a:cs typeface="Arial MT"/>
              </a:rPr>
              <a:t>Import</a:t>
            </a:r>
            <a:r>
              <a:rPr lang="en-US" sz="2000" spc="-15" dirty="0" smtClean="0">
                <a:solidFill>
                  <a:srgbClr val="0D0D0D"/>
                </a:solidFill>
                <a:latin typeface="Arial MT"/>
                <a:cs typeface="Arial MT"/>
              </a:rPr>
              <a:t> </a:t>
            </a:r>
            <a:r>
              <a:rPr lang="en-US" sz="2000" spc="-10" dirty="0" smtClean="0">
                <a:solidFill>
                  <a:srgbClr val="0D0D0D"/>
                </a:solidFill>
                <a:latin typeface="Arial MT"/>
                <a:cs typeface="Arial MT"/>
              </a:rPr>
              <a:t>MS</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Excel</a:t>
            </a:r>
            <a:r>
              <a:rPr lang="en-US" sz="2000" spc="5" dirty="0" smtClean="0">
                <a:solidFill>
                  <a:srgbClr val="0D0D0D"/>
                </a:solidFill>
                <a:latin typeface="Arial MT"/>
                <a:cs typeface="Arial MT"/>
              </a:rPr>
              <a:t> </a:t>
            </a:r>
            <a:r>
              <a:rPr lang="en-US" sz="2000" spc="-10" dirty="0" smtClean="0">
                <a:solidFill>
                  <a:srgbClr val="0D0D0D"/>
                </a:solidFill>
                <a:latin typeface="Arial MT"/>
                <a:cs typeface="Arial MT"/>
              </a:rPr>
              <a:t>VBO</a:t>
            </a:r>
            <a:endParaRPr lang="en-US" sz="2000" dirty="0" smtClean="0">
              <a:latin typeface="Arial MT"/>
              <a:cs typeface="Arial MT"/>
            </a:endParaRPr>
          </a:p>
          <a:p>
            <a:pPr marL="420370" lvl="1" indent="-179705">
              <a:lnSpc>
                <a:spcPct val="100000"/>
              </a:lnSpc>
              <a:spcBef>
                <a:spcPts val="140"/>
              </a:spcBef>
              <a:buAutoNum type="arabicParenR"/>
              <a:tabLst>
                <a:tab pos="421005" algn="l"/>
              </a:tabLst>
            </a:pPr>
            <a:r>
              <a:rPr lang="en-US" sz="2000" spc="-10" dirty="0" smtClean="0">
                <a:solidFill>
                  <a:srgbClr val="0D0D0D"/>
                </a:solidFill>
                <a:latin typeface="Arial MT"/>
                <a:cs typeface="Arial MT"/>
              </a:rPr>
              <a:t>Import</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Email</a:t>
            </a:r>
            <a:r>
              <a:rPr lang="en-US" sz="2000" spc="5" dirty="0" smtClean="0">
                <a:solidFill>
                  <a:srgbClr val="0D0D0D"/>
                </a:solidFill>
                <a:latin typeface="Arial MT"/>
                <a:cs typeface="Arial MT"/>
              </a:rPr>
              <a:t> </a:t>
            </a:r>
            <a:r>
              <a:rPr lang="en-US" sz="2000" spc="-10" dirty="0" smtClean="0">
                <a:solidFill>
                  <a:srgbClr val="0D0D0D"/>
                </a:solidFill>
                <a:latin typeface="Arial MT"/>
                <a:cs typeface="Arial MT"/>
              </a:rPr>
              <a:t>VBO</a:t>
            </a:r>
            <a:endParaRPr lang="en-US" sz="2000" dirty="0" smtClean="0">
              <a:latin typeface="Arial MT"/>
              <a:cs typeface="Arial MT"/>
            </a:endParaRPr>
          </a:p>
          <a:p>
            <a:pPr marL="420370" lvl="1" indent="-179705">
              <a:lnSpc>
                <a:spcPct val="100000"/>
              </a:lnSpc>
              <a:spcBef>
                <a:spcPts val="170"/>
              </a:spcBef>
              <a:buAutoNum type="arabicParenR"/>
              <a:tabLst>
                <a:tab pos="421005" algn="l"/>
              </a:tabLst>
            </a:pPr>
            <a:r>
              <a:rPr lang="en-US" sz="2000" spc="-5" dirty="0" smtClean="0">
                <a:solidFill>
                  <a:srgbClr val="0D0D0D"/>
                </a:solidFill>
                <a:latin typeface="Arial MT"/>
                <a:cs typeface="Arial MT"/>
              </a:rPr>
              <a:t>Process</a:t>
            </a:r>
            <a:r>
              <a:rPr lang="en-US" sz="2000" dirty="0" smtClean="0">
                <a:solidFill>
                  <a:srgbClr val="0D0D0D"/>
                </a:solidFill>
                <a:latin typeface="Arial MT"/>
                <a:cs typeface="Arial MT"/>
              </a:rPr>
              <a:t> </a:t>
            </a:r>
            <a:r>
              <a:rPr lang="en-US" sz="2000" spc="-10" dirty="0" smtClean="0">
                <a:solidFill>
                  <a:srgbClr val="0D0D0D"/>
                </a:solidFill>
                <a:latin typeface="Arial MT"/>
                <a:cs typeface="Arial MT"/>
              </a:rPr>
              <a:t>Model</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binding</a:t>
            </a:r>
            <a:r>
              <a:rPr lang="en-US" sz="2000" dirty="0" smtClean="0">
                <a:solidFill>
                  <a:srgbClr val="0D0D0D"/>
                </a:solidFill>
                <a:latin typeface="Arial MT"/>
                <a:cs typeface="Arial MT"/>
              </a:rPr>
              <a:t> </a:t>
            </a:r>
            <a:r>
              <a:rPr lang="en-US" sz="2000" spc="-5" dirty="0" smtClean="0">
                <a:solidFill>
                  <a:srgbClr val="0D0D0D"/>
                </a:solidFill>
                <a:latin typeface="Arial MT"/>
                <a:cs typeface="Arial MT"/>
              </a:rPr>
              <a:t>with</a:t>
            </a:r>
            <a:r>
              <a:rPr lang="en-US" sz="2000" spc="5" dirty="0" smtClean="0">
                <a:solidFill>
                  <a:srgbClr val="0D0D0D"/>
                </a:solidFill>
                <a:latin typeface="Arial MT"/>
                <a:cs typeface="Arial MT"/>
              </a:rPr>
              <a:t> </a:t>
            </a:r>
            <a:r>
              <a:rPr lang="en-US" sz="2000" spc="-10" dirty="0" smtClean="0">
                <a:solidFill>
                  <a:srgbClr val="0D0D0D"/>
                </a:solidFill>
                <a:latin typeface="Arial MT"/>
                <a:cs typeface="Arial MT"/>
              </a:rPr>
              <a:t>MS Excel</a:t>
            </a:r>
            <a:r>
              <a:rPr lang="en-US" sz="2000" spc="20" dirty="0" smtClean="0">
                <a:solidFill>
                  <a:srgbClr val="0D0D0D"/>
                </a:solidFill>
                <a:latin typeface="Arial MT"/>
                <a:cs typeface="Arial MT"/>
              </a:rPr>
              <a:t> </a:t>
            </a:r>
            <a:r>
              <a:rPr lang="en-US" sz="2000" spc="-10" dirty="0" smtClean="0">
                <a:solidFill>
                  <a:srgbClr val="0D0D0D"/>
                </a:solidFill>
                <a:latin typeface="Arial MT"/>
                <a:cs typeface="Arial MT"/>
              </a:rPr>
              <a:t>VBO</a:t>
            </a:r>
            <a:endParaRPr lang="en-US" sz="2000" dirty="0" smtClean="0">
              <a:latin typeface="Arial MT"/>
              <a:cs typeface="Arial MT"/>
            </a:endParaRPr>
          </a:p>
          <a:p>
            <a:pPr marL="420370" lvl="1" indent="-179705">
              <a:lnSpc>
                <a:spcPct val="100000"/>
              </a:lnSpc>
              <a:spcBef>
                <a:spcPts val="145"/>
              </a:spcBef>
              <a:buAutoNum type="arabicParenR"/>
              <a:tabLst>
                <a:tab pos="421005" algn="l"/>
              </a:tabLst>
            </a:pPr>
            <a:r>
              <a:rPr lang="en-US" sz="2000" spc="-5" dirty="0" smtClean="0">
                <a:solidFill>
                  <a:srgbClr val="0D0D0D"/>
                </a:solidFill>
                <a:latin typeface="Arial MT"/>
                <a:cs typeface="Arial MT"/>
              </a:rPr>
              <a:t>Process Model</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binding</a:t>
            </a:r>
            <a:r>
              <a:rPr lang="en-US" sz="2000" dirty="0" smtClean="0">
                <a:solidFill>
                  <a:srgbClr val="0D0D0D"/>
                </a:solidFill>
                <a:latin typeface="Arial MT"/>
                <a:cs typeface="Arial MT"/>
              </a:rPr>
              <a:t> </a:t>
            </a:r>
            <a:r>
              <a:rPr lang="en-US" sz="2000" spc="-5" dirty="0" smtClean="0">
                <a:solidFill>
                  <a:srgbClr val="0D0D0D"/>
                </a:solidFill>
                <a:latin typeface="Arial MT"/>
                <a:cs typeface="Arial MT"/>
              </a:rPr>
              <a:t>with</a:t>
            </a:r>
            <a:r>
              <a:rPr lang="en-US" sz="2000" dirty="0" smtClean="0">
                <a:solidFill>
                  <a:srgbClr val="0D0D0D"/>
                </a:solidFill>
                <a:latin typeface="Arial MT"/>
                <a:cs typeface="Arial MT"/>
              </a:rPr>
              <a:t> </a:t>
            </a:r>
            <a:r>
              <a:rPr lang="en-US" sz="2000" spc="-10" dirty="0" smtClean="0">
                <a:solidFill>
                  <a:srgbClr val="0D0D0D"/>
                </a:solidFill>
                <a:latin typeface="Arial MT"/>
                <a:cs typeface="Arial MT"/>
              </a:rPr>
              <a:t>Email</a:t>
            </a:r>
            <a:r>
              <a:rPr lang="en-US" sz="2000" spc="20" dirty="0" smtClean="0">
                <a:solidFill>
                  <a:srgbClr val="0D0D0D"/>
                </a:solidFill>
                <a:latin typeface="Arial MT"/>
                <a:cs typeface="Arial MT"/>
              </a:rPr>
              <a:t> </a:t>
            </a:r>
            <a:r>
              <a:rPr lang="en-US" sz="2000" spc="-10" dirty="0" smtClean="0">
                <a:solidFill>
                  <a:srgbClr val="0D0D0D"/>
                </a:solidFill>
                <a:latin typeface="Arial MT"/>
                <a:cs typeface="Arial MT"/>
              </a:rPr>
              <a:t>VBO</a:t>
            </a:r>
            <a:endParaRPr lang="en-US" sz="2000" dirty="0" smtClean="0">
              <a:latin typeface="Arial MT"/>
              <a:cs typeface="Arial MT"/>
            </a:endParaRPr>
          </a:p>
          <a:p>
            <a:pPr marL="240665" marR="1400175" indent="-240665">
              <a:lnSpc>
                <a:spcPct val="111000"/>
              </a:lnSpc>
              <a:spcBef>
                <a:spcPts val="110"/>
              </a:spcBef>
              <a:buFont typeface="Symbol" panose="05050102010706020507"/>
              <a:buChar char=""/>
              <a:tabLst>
                <a:tab pos="240665" algn="l"/>
                <a:tab pos="241300" algn="l"/>
              </a:tabLst>
            </a:pPr>
            <a:r>
              <a:rPr lang="en-US" sz="2000" dirty="0" smtClean="0">
                <a:solidFill>
                  <a:srgbClr val="0D0D0D"/>
                </a:solidFill>
                <a:latin typeface="Arial MT"/>
                <a:cs typeface="Arial MT"/>
              </a:rPr>
              <a:t>Adding </a:t>
            </a:r>
            <a:r>
              <a:rPr lang="en-US" sz="2000" spc="-5" dirty="0" smtClean="0">
                <a:solidFill>
                  <a:srgbClr val="0D0D0D"/>
                </a:solidFill>
                <a:latin typeface="Arial MT"/>
                <a:cs typeface="Arial MT"/>
              </a:rPr>
              <a:t>Process Stages: </a:t>
            </a:r>
            <a:r>
              <a:rPr lang="en-US" sz="2000" dirty="0" smtClean="0">
                <a:solidFill>
                  <a:srgbClr val="0D0D0D"/>
                </a:solidFill>
                <a:latin typeface="Arial MT"/>
                <a:cs typeface="Arial MT"/>
              </a:rPr>
              <a:t> Create</a:t>
            </a:r>
            <a:r>
              <a:rPr lang="en-US" sz="2000" spc="330" dirty="0" smtClean="0">
                <a:solidFill>
                  <a:srgbClr val="0D0D0D"/>
                </a:solidFill>
                <a:latin typeface="Arial MT"/>
                <a:cs typeface="Arial MT"/>
              </a:rPr>
              <a:t> </a:t>
            </a:r>
            <a:r>
              <a:rPr lang="en-US" sz="2000" spc="-5" dirty="0" smtClean="0">
                <a:solidFill>
                  <a:srgbClr val="0D0D0D"/>
                </a:solidFill>
                <a:latin typeface="Arial MT"/>
                <a:cs typeface="Arial MT"/>
              </a:rPr>
              <a:t>Instance </a:t>
            </a:r>
            <a:r>
              <a:rPr lang="en-US" sz="2000" dirty="0" smtClean="0">
                <a:solidFill>
                  <a:srgbClr val="0D0D0D"/>
                </a:solidFill>
                <a:latin typeface="Arial MT"/>
                <a:cs typeface="Arial MT"/>
              </a:rPr>
              <a:t> Open</a:t>
            </a:r>
            <a:r>
              <a:rPr lang="en-US" sz="2000" spc="-10" dirty="0" smtClean="0">
                <a:solidFill>
                  <a:srgbClr val="0D0D0D"/>
                </a:solidFill>
                <a:latin typeface="Arial MT"/>
                <a:cs typeface="Arial MT"/>
              </a:rPr>
              <a:t> Excel</a:t>
            </a:r>
            <a:r>
              <a:rPr lang="en-US" sz="2000" spc="15" dirty="0" smtClean="0">
                <a:solidFill>
                  <a:srgbClr val="0D0D0D"/>
                </a:solidFill>
                <a:latin typeface="Arial MT"/>
                <a:cs typeface="Arial MT"/>
              </a:rPr>
              <a:t> </a:t>
            </a:r>
            <a:r>
              <a:rPr lang="en-US" sz="2000" spc="-5" dirty="0" smtClean="0">
                <a:solidFill>
                  <a:srgbClr val="0D0D0D"/>
                </a:solidFill>
                <a:latin typeface="Arial MT"/>
                <a:cs typeface="Arial MT"/>
              </a:rPr>
              <a:t>file </a:t>
            </a:r>
            <a:r>
              <a:rPr lang="en-US" sz="2000" dirty="0" smtClean="0">
                <a:solidFill>
                  <a:srgbClr val="0D0D0D"/>
                </a:solidFill>
                <a:latin typeface="Arial MT"/>
                <a:cs typeface="Arial MT"/>
              </a:rPr>
              <a:t> Getting </a:t>
            </a:r>
            <a:r>
              <a:rPr lang="en-US" sz="2000" spc="-5" dirty="0" smtClean="0">
                <a:solidFill>
                  <a:srgbClr val="0D0D0D"/>
                </a:solidFill>
                <a:latin typeface="Arial MT"/>
                <a:cs typeface="Arial MT"/>
              </a:rPr>
              <a:t>email </a:t>
            </a:r>
            <a:r>
              <a:rPr lang="en-US" sz="2000" dirty="0" smtClean="0">
                <a:solidFill>
                  <a:srgbClr val="0D0D0D"/>
                </a:solidFill>
                <a:latin typeface="Arial MT"/>
                <a:cs typeface="Arial MT"/>
              </a:rPr>
              <a:t>IDs </a:t>
            </a:r>
            <a:r>
              <a:rPr lang="en-US" sz="2000" spc="5" dirty="0" smtClean="0">
                <a:solidFill>
                  <a:srgbClr val="0D0D0D"/>
                </a:solidFill>
                <a:latin typeface="Arial MT"/>
                <a:cs typeface="Arial MT"/>
              </a:rPr>
              <a:t> </a:t>
            </a:r>
            <a:r>
              <a:rPr lang="en-US" sz="2000" dirty="0" smtClean="0">
                <a:solidFill>
                  <a:srgbClr val="0D0D0D"/>
                </a:solidFill>
                <a:latin typeface="Arial MT"/>
                <a:cs typeface="Arial MT"/>
              </a:rPr>
              <a:t>Configuring </a:t>
            </a:r>
            <a:r>
              <a:rPr lang="en-US" sz="2000" spc="-10" dirty="0" smtClean="0">
                <a:solidFill>
                  <a:srgbClr val="0D0D0D"/>
                </a:solidFill>
                <a:latin typeface="Arial MT"/>
                <a:cs typeface="Arial MT"/>
              </a:rPr>
              <a:t>Email </a:t>
            </a:r>
            <a:r>
              <a:rPr lang="en-US" sz="2000" spc="-5" dirty="0" smtClean="0">
                <a:solidFill>
                  <a:srgbClr val="0D0D0D"/>
                </a:solidFill>
                <a:latin typeface="Arial MT"/>
                <a:cs typeface="Arial MT"/>
              </a:rPr>
              <a:t> </a:t>
            </a:r>
            <a:r>
              <a:rPr lang="en-US" sz="2000" spc="5" dirty="0" smtClean="0">
                <a:solidFill>
                  <a:srgbClr val="0D0D0D"/>
                </a:solidFill>
                <a:latin typeface="Arial MT"/>
                <a:cs typeface="Arial MT"/>
              </a:rPr>
              <a:t>F</a:t>
            </a:r>
            <a:r>
              <a:rPr lang="en-US" sz="2000" dirty="0" smtClean="0">
                <a:solidFill>
                  <a:srgbClr val="0D0D0D"/>
                </a:solidFill>
                <a:latin typeface="Arial MT"/>
                <a:cs typeface="Arial MT"/>
              </a:rPr>
              <a:t>etc</a:t>
            </a:r>
            <a:r>
              <a:rPr lang="en-US" sz="2000" spc="-20" dirty="0" smtClean="0">
                <a:solidFill>
                  <a:srgbClr val="0D0D0D"/>
                </a:solidFill>
                <a:latin typeface="Arial MT"/>
                <a:cs typeface="Arial MT"/>
              </a:rPr>
              <a:t>h</a:t>
            </a:r>
            <a:r>
              <a:rPr lang="en-US" sz="2000" spc="20" dirty="0" smtClean="0">
                <a:solidFill>
                  <a:srgbClr val="0D0D0D"/>
                </a:solidFill>
                <a:latin typeface="Arial MT"/>
                <a:cs typeface="Arial MT"/>
              </a:rPr>
              <a:t>i</a:t>
            </a:r>
            <a:r>
              <a:rPr lang="en-US" sz="2000" dirty="0" smtClean="0">
                <a:solidFill>
                  <a:srgbClr val="0D0D0D"/>
                </a:solidFill>
                <a:latin typeface="Arial MT"/>
                <a:cs typeface="Arial MT"/>
              </a:rPr>
              <a:t>ng</a:t>
            </a:r>
            <a:r>
              <a:rPr lang="en-US" sz="2000" spc="-20" dirty="0" smtClean="0">
                <a:solidFill>
                  <a:srgbClr val="0D0D0D"/>
                </a:solidFill>
                <a:latin typeface="Arial MT"/>
                <a:cs typeface="Arial MT"/>
              </a:rPr>
              <a:t> </a:t>
            </a:r>
            <a:r>
              <a:rPr lang="en-US" sz="2000" dirty="0" smtClean="0">
                <a:solidFill>
                  <a:srgbClr val="0D0D0D"/>
                </a:solidFill>
                <a:latin typeface="Arial MT"/>
                <a:cs typeface="Arial MT"/>
              </a:rPr>
              <a:t>attach</a:t>
            </a:r>
            <a:r>
              <a:rPr lang="en-US" sz="2000" spc="-40" dirty="0" smtClean="0">
                <a:solidFill>
                  <a:srgbClr val="0D0D0D"/>
                </a:solidFill>
                <a:latin typeface="Arial MT"/>
                <a:cs typeface="Arial MT"/>
              </a:rPr>
              <a:t>m</a:t>
            </a:r>
            <a:r>
              <a:rPr lang="en-US" sz="2000" dirty="0" smtClean="0">
                <a:solidFill>
                  <a:srgbClr val="0D0D0D"/>
                </a:solidFill>
                <a:latin typeface="Arial MT"/>
                <a:cs typeface="Arial MT"/>
              </a:rPr>
              <a:t>ents  </a:t>
            </a:r>
            <a:r>
              <a:rPr lang="en-US" sz="2000" spc="-5" dirty="0" smtClean="0">
                <a:solidFill>
                  <a:srgbClr val="0D0D0D"/>
                </a:solidFill>
                <a:latin typeface="Arial MT"/>
                <a:cs typeface="Arial MT"/>
              </a:rPr>
              <a:t>Sending</a:t>
            </a:r>
            <a:r>
              <a:rPr lang="en-US" sz="2000" spc="-10" dirty="0" smtClean="0">
                <a:solidFill>
                  <a:srgbClr val="0D0D0D"/>
                </a:solidFill>
                <a:latin typeface="Arial MT"/>
                <a:cs typeface="Arial MT"/>
              </a:rPr>
              <a:t> </a:t>
            </a:r>
            <a:r>
              <a:rPr lang="en-US" sz="2000" dirty="0" smtClean="0">
                <a:solidFill>
                  <a:srgbClr val="0D0D0D"/>
                </a:solidFill>
                <a:latin typeface="Arial MT"/>
                <a:cs typeface="Arial MT"/>
              </a:rPr>
              <a:t>mails</a:t>
            </a:r>
            <a:endParaRPr lang="en-US" sz="2000" dirty="0" smtClean="0">
              <a:latin typeface="Arial MT"/>
              <a:cs typeface="Arial MT"/>
            </a:endParaRPr>
          </a:p>
          <a:p>
            <a:pPr marL="241300" indent="-228600">
              <a:lnSpc>
                <a:spcPct val="100000"/>
              </a:lnSpc>
              <a:spcBef>
                <a:spcPts val="240"/>
              </a:spcBef>
              <a:buFont typeface="Symbol" panose="05050102010706020507"/>
              <a:buChar char=""/>
              <a:tabLst>
                <a:tab pos="240665" algn="l"/>
                <a:tab pos="241300" algn="l"/>
              </a:tabLst>
            </a:pPr>
            <a:r>
              <a:rPr lang="en-US" sz="2000" dirty="0" smtClean="0">
                <a:solidFill>
                  <a:srgbClr val="0D0D0D"/>
                </a:solidFill>
                <a:latin typeface="Arial MT"/>
                <a:cs typeface="Arial MT"/>
              </a:rPr>
              <a:t>Test</a:t>
            </a:r>
            <a:r>
              <a:rPr lang="en-US" sz="2000" spc="-25" dirty="0" smtClean="0">
                <a:solidFill>
                  <a:srgbClr val="0D0D0D"/>
                </a:solidFill>
                <a:latin typeface="Arial MT"/>
                <a:cs typeface="Arial MT"/>
              </a:rPr>
              <a:t> </a:t>
            </a:r>
            <a:r>
              <a:rPr lang="en-US" sz="2000" dirty="0" smtClean="0">
                <a:solidFill>
                  <a:srgbClr val="0D0D0D"/>
                </a:solidFill>
                <a:latin typeface="Arial MT"/>
                <a:cs typeface="Arial MT"/>
              </a:rPr>
              <a:t>the</a:t>
            </a:r>
            <a:r>
              <a:rPr lang="en-US" sz="2000" spc="-25" dirty="0" smtClean="0">
                <a:solidFill>
                  <a:srgbClr val="0D0D0D"/>
                </a:solidFill>
                <a:latin typeface="Arial MT"/>
                <a:cs typeface="Arial MT"/>
              </a:rPr>
              <a:t> </a:t>
            </a:r>
            <a:r>
              <a:rPr lang="en-US" sz="2000" spc="-10" dirty="0" smtClean="0">
                <a:solidFill>
                  <a:srgbClr val="0D0D0D"/>
                </a:solidFill>
                <a:latin typeface="Arial MT"/>
                <a:cs typeface="Arial MT"/>
              </a:rPr>
              <a:t>model</a:t>
            </a:r>
            <a:endParaRPr lang="en-US" sz="2000" dirty="0" smtClean="0">
              <a:latin typeface="Arial MT"/>
              <a:cs typeface="Arial MT"/>
            </a:endParaRPr>
          </a:p>
          <a:p>
            <a:pPr marL="698500" lvl="1" indent="-457835">
              <a:lnSpc>
                <a:spcPct val="100000"/>
              </a:lnSpc>
              <a:spcBef>
                <a:spcPts val="150"/>
              </a:spcBef>
              <a:buAutoNum type="arabicParenR"/>
              <a:tabLst>
                <a:tab pos="698500" algn="l"/>
                <a:tab pos="699135" algn="l"/>
              </a:tabLst>
            </a:pPr>
            <a:r>
              <a:rPr lang="en-US" sz="2000" dirty="0" smtClean="0">
                <a:solidFill>
                  <a:srgbClr val="0D0D0D"/>
                </a:solidFill>
                <a:latin typeface="Arial MT"/>
                <a:cs typeface="Arial MT"/>
              </a:rPr>
              <a:t>Test</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Process</a:t>
            </a:r>
            <a:r>
              <a:rPr lang="en-US" sz="2000" spc="-15" dirty="0" smtClean="0">
                <a:solidFill>
                  <a:srgbClr val="0D0D0D"/>
                </a:solidFill>
                <a:latin typeface="Arial MT"/>
                <a:cs typeface="Arial MT"/>
              </a:rPr>
              <a:t> </a:t>
            </a:r>
            <a:r>
              <a:rPr lang="en-US" sz="2000" spc="-10" dirty="0" smtClean="0">
                <a:solidFill>
                  <a:srgbClr val="0D0D0D"/>
                </a:solidFill>
                <a:latin typeface="Arial MT"/>
                <a:cs typeface="Arial MT"/>
              </a:rPr>
              <a:t>Model</a:t>
            </a:r>
            <a:endParaRPr lang="en-US" sz="2000" dirty="0"/>
          </a:p>
        </p:txBody>
      </p:sp>
    </p:spTree>
    <p:extLst>
      <p:ext uri="{BB962C8B-B14F-4D97-AF65-F5344CB8AC3E}">
        <p14:creationId xmlns:p14="http://schemas.microsoft.com/office/powerpoint/2010/main" val="601481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12700" lvl="0">
              <a:lnSpc>
                <a:spcPct val="100000"/>
              </a:lnSpc>
              <a:spcBef>
                <a:spcPts val="110"/>
              </a:spcBef>
            </a:pPr>
            <a:r>
              <a:rPr kumimoji="0" lang="en-US" sz="4000" b="0" i="0" u="none" strike="noStrike" kern="0" cap="none" spc="0" normalizeH="0" baseline="0" noProof="0" dirty="0" smtClean="0">
                <a:ln>
                  <a:noFill/>
                </a:ln>
                <a:solidFill>
                  <a:srgbClr val="C00000"/>
                </a:solidFill>
                <a:effectLst/>
                <a:uLnTx/>
                <a:uFillTx/>
                <a:latin typeface="Arial MT"/>
                <a:ea typeface="+mj-ea"/>
              </a:rPr>
              <a:t>System</a:t>
            </a:r>
            <a:r>
              <a:rPr kumimoji="0" lang="en-US" sz="4000" b="0" i="0" u="none" strike="noStrike" kern="0" cap="none" spc="-225" normalizeH="0" baseline="0" noProof="0" dirty="0" smtClean="0">
                <a:ln>
                  <a:noFill/>
                </a:ln>
                <a:solidFill>
                  <a:srgbClr val="C00000"/>
                </a:solidFill>
                <a:effectLst/>
                <a:uLnTx/>
                <a:uFillTx/>
                <a:latin typeface="Arial MT"/>
                <a:ea typeface="+mj-ea"/>
              </a:rPr>
              <a:t> </a:t>
            </a:r>
            <a:r>
              <a:rPr kumimoji="0" lang="en-US" sz="4000" b="0" i="0" u="none" strike="noStrike" kern="0" cap="none" spc="-5" normalizeH="0" baseline="0" noProof="0" dirty="0" smtClean="0">
                <a:ln>
                  <a:noFill/>
                </a:ln>
                <a:solidFill>
                  <a:srgbClr val="C00000"/>
                </a:solidFill>
                <a:effectLst/>
                <a:uLnTx/>
                <a:uFillTx/>
                <a:latin typeface="Arial MT"/>
                <a:ea typeface="+mj-ea"/>
              </a:rPr>
              <a:t>Architecture</a:t>
            </a:r>
            <a:r>
              <a:rPr kumimoji="0" lang="en-US" sz="4000" b="0" i="0" u="none" strike="noStrike" kern="0" cap="none" spc="-10" normalizeH="0" baseline="0" noProof="0" dirty="0" smtClean="0">
                <a:ln>
                  <a:noFill/>
                </a:ln>
                <a:solidFill>
                  <a:srgbClr val="C00000"/>
                </a:solidFill>
                <a:effectLst/>
                <a:uLnTx/>
                <a:uFillTx/>
                <a:latin typeface="Arial MT"/>
                <a:ea typeface="+mj-ea"/>
              </a:rPr>
              <a:t> </a:t>
            </a:r>
            <a:r>
              <a:rPr kumimoji="0" lang="en-US" sz="4000" b="0" i="0" u="none" strike="noStrike" kern="0" cap="none" spc="0" normalizeH="0" baseline="0" noProof="0" dirty="0" smtClean="0">
                <a:ln>
                  <a:noFill/>
                </a:ln>
                <a:solidFill>
                  <a:srgbClr val="C00000"/>
                </a:solidFill>
                <a:effectLst/>
                <a:uLnTx/>
                <a:uFillTx/>
                <a:latin typeface="Arial MT"/>
                <a:ea typeface="+mj-ea"/>
              </a:rPr>
              <a:t>/</a:t>
            </a:r>
            <a:r>
              <a:rPr kumimoji="0" lang="en-US" sz="4000" b="0" i="0" u="none" strike="noStrike" kern="0" cap="none" spc="5" normalizeH="0" baseline="0" noProof="0" dirty="0" smtClean="0">
                <a:ln>
                  <a:noFill/>
                </a:ln>
                <a:solidFill>
                  <a:srgbClr val="C00000"/>
                </a:solidFill>
                <a:effectLst/>
                <a:uLnTx/>
                <a:uFillTx/>
                <a:latin typeface="Arial MT"/>
                <a:ea typeface="+mj-ea"/>
              </a:rPr>
              <a:t> </a:t>
            </a:r>
            <a:r>
              <a:rPr kumimoji="0" lang="en-US" sz="4000" b="0" i="0" u="none" strike="noStrike" kern="0" cap="none" spc="-5" normalizeH="0" baseline="0" noProof="0" dirty="0" smtClean="0">
                <a:ln>
                  <a:noFill/>
                </a:ln>
                <a:solidFill>
                  <a:srgbClr val="C00000"/>
                </a:solidFill>
                <a:effectLst/>
                <a:uLnTx/>
                <a:uFillTx/>
                <a:latin typeface="Arial MT"/>
                <a:ea typeface="+mj-ea"/>
              </a:rPr>
              <a:t>Ideation</a:t>
            </a:r>
            <a:r>
              <a:rPr kumimoji="0" lang="en-US" sz="4000" b="0" i="0" u="none" strike="noStrike" kern="0" cap="none" spc="0" normalizeH="0" baseline="0" noProof="0" dirty="0" smtClean="0">
                <a:ln>
                  <a:noFill/>
                </a:ln>
                <a:solidFill>
                  <a:srgbClr val="C00000"/>
                </a:solidFill>
                <a:effectLst/>
                <a:uLnTx/>
                <a:uFillTx/>
                <a:latin typeface="Arial MT"/>
                <a:ea typeface="+mj-ea"/>
              </a:rPr>
              <a:t> </a:t>
            </a:r>
            <a:r>
              <a:rPr kumimoji="0" lang="en-US" sz="4000" b="0" i="0" u="none" strike="noStrike" kern="0" cap="none" spc="5" normalizeH="0" baseline="0" noProof="0" dirty="0" smtClean="0">
                <a:ln>
                  <a:noFill/>
                </a:ln>
                <a:solidFill>
                  <a:srgbClr val="C00000"/>
                </a:solidFill>
                <a:effectLst/>
                <a:uLnTx/>
                <a:uFillTx/>
                <a:latin typeface="Arial MT"/>
                <a:ea typeface="+mj-ea"/>
              </a:rPr>
              <a:t>Map</a:t>
            </a:r>
            <a:r>
              <a:rPr kumimoji="0" lang="en-US" sz="4000" b="0" i="0" u="none" strike="noStrike" kern="0" cap="none" spc="0" normalizeH="0" baseline="0" noProof="0" dirty="0" smtClean="0">
                <a:ln>
                  <a:noFill/>
                </a:ln>
                <a:solidFill>
                  <a:srgbClr val="FF0000"/>
                </a:solidFill>
                <a:effectLst/>
                <a:uLnTx/>
                <a:uFillTx/>
                <a:latin typeface="Arial MT"/>
                <a:ea typeface="+mj-ea"/>
              </a:rPr>
              <a:t/>
            </a:r>
            <a:br>
              <a:rPr kumimoji="0" lang="en-US" sz="4000" b="0" i="0" u="none" strike="noStrike" kern="0" cap="none" spc="0" normalizeH="0" baseline="0" noProof="0" dirty="0" smtClean="0">
                <a:ln>
                  <a:noFill/>
                </a:ln>
                <a:solidFill>
                  <a:srgbClr val="FF0000"/>
                </a:solidFill>
                <a:effectLst/>
                <a:uLnTx/>
                <a:uFillTx/>
                <a:latin typeface="Arial MT"/>
                <a:ea typeface="+mj-ea"/>
              </a:rPr>
            </a:br>
            <a:endParaRPr lang="en-US" dirty="0"/>
          </a:p>
        </p:txBody>
      </p:sp>
      <p:pic>
        <p:nvPicPr>
          <p:cNvPr id="4" name="Content Placeholder 3"/>
          <p:cNvPicPr>
            <a:picLocks noGrp="1" noChangeAspect="1"/>
          </p:cNvPicPr>
          <p:nvPr>
            <p:ph idx="1"/>
          </p:nvPr>
        </p:nvPicPr>
        <p:blipFill>
          <a:blip r:embed="rId2"/>
          <a:stretch>
            <a:fillRect/>
          </a:stretch>
        </p:blipFill>
        <p:spPr>
          <a:xfrm>
            <a:off x="468483" y="1983346"/>
            <a:ext cx="9399943" cy="3370687"/>
          </a:xfrm>
          <a:prstGeom prst="rect">
            <a:avLst/>
          </a:prstGeom>
        </p:spPr>
      </p:pic>
    </p:spTree>
    <p:extLst>
      <p:ext uri="{BB962C8B-B14F-4D97-AF65-F5344CB8AC3E}">
        <p14:creationId xmlns:p14="http://schemas.microsoft.com/office/powerpoint/2010/main" val="400665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12700" lvl="0">
              <a:lnSpc>
                <a:spcPct val="100000"/>
              </a:lnSpc>
              <a:spcBef>
                <a:spcPts val="110"/>
              </a:spcBef>
            </a:pPr>
            <a:r>
              <a:rPr kumimoji="0" lang="en-US" sz="4000" b="0" i="0" u="none" strike="noStrike" kern="0" cap="none" spc="0" normalizeH="0" baseline="0" noProof="0" dirty="0" smtClean="0">
                <a:ln>
                  <a:noFill/>
                </a:ln>
                <a:solidFill>
                  <a:srgbClr val="C00000"/>
                </a:solidFill>
                <a:effectLst/>
                <a:uLnTx/>
                <a:uFillTx/>
                <a:latin typeface="Arial MT"/>
                <a:ea typeface="+mj-ea"/>
              </a:rPr>
              <a:t>Project</a:t>
            </a:r>
            <a:r>
              <a:rPr kumimoji="0" lang="en-US" sz="4000" b="0" i="0" u="none" strike="noStrike" kern="0" cap="none" spc="-25" normalizeH="0" baseline="0" noProof="0" dirty="0" smtClean="0">
                <a:ln>
                  <a:noFill/>
                </a:ln>
                <a:solidFill>
                  <a:srgbClr val="C00000"/>
                </a:solidFill>
                <a:effectLst/>
                <a:uLnTx/>
                <a:uFillTx/>
                <a:latin typeface="Arial MT"/>
                <a:ea typeface="+mj-ea"/>
              </a:rPr>
              <a:t> </a:t>
            </a:r>
            <a:r>
              <a:rPr kumimoji="0" lang="en-US" sz="4000" b="0" i="0" u="none" strike="noStrike" kern="0" cap="none" spc="-5" normalizeH="0" baseline="0" noProof="0" dirty="0" smtClean="0">
                <a:ln>
                  <a:noFill/>
                </a:ln>
                <a:solidFill>
                  <a:srgbClr val="C00000"/>
                </a:solidFill>
                <a:effectLst/>
                <a:uLnTx/>
                <a:uFillTx/>
                <a:latin typeface="Arial MT"/>
                <a:ea typeface="+mj-ea"/>
              </a:rPr>
              <a:t>Implementation</a:t>
            </a:r>
            <a:r>
              <a:rPr kumimoji="0" lang="en-US" sz="4000" b="0" i="0" u="none" strike="noStrike" kern="0" cap="none" spc="0" normalizeH="0" baseline="0" noProof="0" dirty="0" smtClean="0">
                <a:ln>
                  <a:noFill/>
                </a:ln>
                <a:solidFill>
                  <a:srgbClr val="FF0000"/>
                </a:solidFill>
                <a:effectLst/>
                <a:uLnTx/>
                <a:uFillTx/>
                <a:latin typeface="Arial MT"/>
                <a:ea typeface="+mj-ea"/>
              </a:rPr>
              <a:t/>
            </a:r>
            <a:br>
              <a:rPr kumimoji="0" lang="en-US" sz="4000" b="0" i="0" u="none" strike="noStrike" kern="0" cap="none" spc="0" normalizeH="0" baseline="0" noProof="0" dirty="0" smtClean="0">
                <a:ln>
                  <a:noFill/>
                </a:ln>
                <a:solidFill>
                  <a:srgbClr val="FF0000"/>
                </a:solidFill>
                <a:effectLst/>
                <a:uLnTx/>
                <a:uFillTx/>
                <a:latin typeface="Arial MT"/>
                <a:ea typeface="+mj-ea"/>
              </a:rPr>
            </a:br>
            <a:endParaRPr lang="en-US" dirty="0"/>
          </a:p>
        </p:txBody>
      </p:sp>
      <p:sp>
        <p:nvSpPr>
          <p:cNvPr id="3" name="Content Placeholder 2"/>
          <p:cNvSpPr>
            <a:spLocks noGrp="1"/>
          </p:cNvSpPr>
          <p:nvPr>
            <p:ph idx="1"/>
          </p:nvPr>
        </p:nvSpPr>
        <p:spPr/>
        <p:txBody>
          <a:bodyPr>
            <a:normAutofit fontScale="92500" lnSpcReduction="20000"/>
          </a:bodyPr>
          <a:lstStyle/>
          <a:p>
            <a:r>
              <a:rPr lang="en-US" sz="2000" dirty="0" smtClean="0"/>
              <a:t>Hardware and Software Requirements:</a:t>
            </a:r>
          </a:p>
          <a:p>
            <a:r>
              <a:rPr lang="en-US" sz="2000" dirty="0" smtClean="0"/>
              <a:t>The following is the Hardware required to complete this project:</a:t>
            </a:r>
          </a:p>
          <a:p>
            <a:endParaRPr lang="en-US" sz="2000" dirty="0" smtClean="0"/>
          </a:p>
          <a:p>
            <a:r>
              <a:rPr lang="en-US" sz="2000" dirty="0" smtClean="0"/>
              <a:t>Internet connection to download and activate</a:t>
            </a:r>
          </a:p>
          <a:p>
            <a:endParaRPr lang="en-US" sz="2000" dirty="0" smtClean="0"/>
          </a:p>
          <a:p>
            <a:r>
              <a:rPr lang="en-US" sz="2000" dirty="0" smtClean="0"/>
              <a:t>Administration access to install and run Blue Prism</a:t>
            </a:r>
          </a:p>
          <a:p>
            <a:endParaRPr lang="en-US" sz="2000" dirty="0" smtClean="0"/>
          </a:p>
          <a:p>
            <a:r>
              <a:rPr lang="en-US" sz="2000" dirty="0" smtClean="0"/>
              <a:t>Minimum 10GB free disk space</a:t>
            </a:r>
          </a:p>
          <a:p>
            <a:endParaRPr lang="en-US" sz="2000" dirty="0" smtClean="0"/>
          </a:p>
          <a:p>
            <a:r>
              <a:rPr lang="en-US" sz="2000" dirty="0" smtClean="0"/>
              <a:t>Windows 8.1 or 10 (64-bit version only) OR Cloud: Get started free, *</a:t>
            </a:r>
            <a:r>
              <a:rPr lang="en-US" sz="1700" dirty="0" smtClean="0"/>
              <a:t>Cloud account required</a:t>
            </a:r>
          </a:p>
          <a:p>
            <a:pPr marL="12700" marR="5080" lvl="0" indent="0">
              <a:lnSpc>
                <a:spcPts val="1370"/>
              </a:lnSpc>
              <a:spcBef>
                <a:spcPts val="205"/>
              </a:spcBef>
              <a:buNone/>
            </a:pPr>
            <a:r>
              <a:rPr lang="en-US" sz="1700" spc="10" dirty="0">
                <a:solidFill>
                  <a:prstClr val="black"/>
                </a:solidFill>
                <a:latin typeface="Arial MT"/>
                <a:cs typeface="Arial MT"/>
              </a:rPr>
              <a:t> </a:t>
            </a:r>
            <a:r>
              <a:rPr lang="en-US" sz="1700" spc="-5" dirty="0">
                <a:solidFill>
                  <a:prstClr val="black"/>
                </a:solidFill>
                <a:latin typeface="Arial MT"/>
                <a:cs typeface="Arial MT"/>
              </a:rPr>
              <a:t>Minimum</a:t>
            </a:r>
            <a:r>
              <a:rPr lang="en-US" sz="1700" spc="-35" dirty="0">
                <a:solidFill>
                  <a:prstClr val="black"/>
                </a:solidFill>
                <a:latin typeface="Arial MT"/>
                <a:cs typeface="Arial MT"/>
              </a:rPr>
              <a:t> </a:t>
            </a:r>
            <a:r>
              <a:rPr lang="en-US" sz="1700" dirty="0">
                <a:solidFill>
                  <a:prstClr val="black"/>
                </a:solidFill>
                <a:latin typeface="Arial MT"/>
                <a:cs typeface="Arial MT"/>
              </a:rPr>
              <a:t>System</a:t>
            </a:r>
            <a:r>
              <a:rPr lang="en-US" sz="1700" spc="-15" dirty="0">
                <a:solidFill>
                  <a:prstClr val="black"/>
                </a:solidFill>
                <a:latin typeface="Arial MT"/>
                <a:cs typeface="Arial MT"/>
              </a:rPr>
              <a:t> </a:t>
            </a:r>
            <a:r>
              <a:rPr lang="en-US" sz="1700" spc="-5" dirty="0">
                <a:solidFill>
                  <a:prstClr val="black"/>
                </a:solidFill>
                <a:latin typeface="Arial MT"/>
                <a:cs typeface="Arial MT"/>
              </a:rPr>
              <a:t>Requirements</a:t>
            </a:r>
            <a:r>
              <a:rPr lang="en-US" sz="1700" spc="5" dirty="0">
                <a:solidFill>
                  <a:prstClr val="black"/>
                </a:solidFill>
                <a:latin typeface="Arial MT"/>
                <a:cs typeface="Arial MT"/>
              </a:rPr>
              <a:t> </a:t>
            </a:r>
            <a:r>
              <a:rPr lang="en-US" sz="1700" dirty="0">
                <a:solidFill>
                  <a:prstClr val="black"/>
                </a:solidFill>
                <a:latin typeface="Arial MT"/>
                <a:cs typeface="Arial MT"/>
              </a:rPr>
              <a:t>To</a:t>
            </a:r>
            <a:r>
              <a:rPr lang="en-US" sz="1700" spc="10" dirty="0">
                <a:solidFill>
                  <a:prstClr val="black"/>
                </a:solidFill>
                <a:latin typeface="Arial MT"/>
                <a:cs typeface="Arial MT"/>
              </a:rPr>
              <a:t> </a:t>
            </a:r>
            <a:r>
              <a:rPr lang="en-US" sz="1700" spc="-5" dirty="0">
                <a:solidFill>
                  <a:prstClr val="black"/>
                </a:solidFill>
                <a:latin typeface="Arial MT"/>
                <a:cs typeface="Arial MT"/>
              </a:rPr>
              <a:t>run</a:t>
            </a:r>
            <a:r>
              <a:rPr lang="en-US" sz="1700" spc="5" dirty="0">
                <a:solidFill>
                  <a:prstClr val="black"/>
                </a:solidFill>
                <a:latin typeface="Arial MT"/>
                <a:cs typeface="Arial MT"/>
              </a:rPr>
              <a:t> </a:t>
            </a:r>
            <a:r>
              <a:rPr lang="en-US" sz="1700" spc="-5" dirty="0">
                <a:solidFill>
                  <a:prstClr val="black"/>
                </a:solidFill>
                <a:latin typeface="Arial MT"/>
                <a:cs typeface="Arial MT"/>
              </a:rPr>
              <a:t>Office</a:t>
            </a:r>
            <a:r>
              <a:rPr lang="en-US" sz="1700" spc="5" dirty="0">
                <a:solidFill>
                  <a:prstClr val="black"/>
                </a:solidFill>
                <a:latin typeface="Arial MT"/>
                <a:cs typeface="Arial MT"/>
              </a:rPr>
              <a:t> </a:t>
            </a:r>
            <a:r>
              <a:rPr lang="en-US" sz="1700" spc="-10" dirty="0">
                <a:solidFill>
                  <a:prstClr val="black"/>
                </a:solidFill>
                <a:latin typeface="Arial MT"/>
                <a:cs typeface="Arial MT"/>
              </a:rPr>
              <a:t>Excel</a:t>
            </a:r>
            <a:r>
              <a:rPr lang="en-US" sz="1700" spc="30" dirty="0">
                <a:solidFill>
                  <a:prstClr val="black"/>
                </a:solidFill>
                <a:latin typeface="Arial MT"/>
                <a:cs typeface="Arial MT"/>
              </a:rPr>
              <a:t> </a:t>
            </a:r>
            <a:r>
              <a:rPr lang="en-US" sz="1700" dirty="0">
                <a:solidFill>
                  <a:prstClr val="black"/>
                </a:solidFill>
                <a:latin typeface="Arial MT"/>
                <a:cs typeface="Arial MT"/>
              </a:rPr>
              <a:t>2013,</a:t>
            </a:r>
            <a:r>
              <a:rPr lang="en-US" sz="1700" spc="5" dirty="0">
                <a:solidFill>
                  <a:prstClr val="black"/>
                </a:solidFill>
                <a:latin typeface="Arial MT"/>
                <a:cs typeface="Arial MT"/>
              </a:rPr>
              <a:t> </a:t>
            </a:r>
            <a:r>
              <a:rPr lang="en-US" sz="1700" spc="-5" dirty="0">
                <a:solidFill>
                  <a:prstClr val="black"/>
                </a:solidFill>
                <a:latin typeface="Arial MT"/>
                <a:cs typeface="Arial MT"/>
              </a:rPr>
              <a:t>your</a:t>
            </a:r>
            <a:r>
              <a:rPr lang="en-US" sz="1700" spc="10" dirty="0">
                <a:solidFill>
                  <a:prstClr val="black"/>
                </a:solidFill>
                <a:latin typeface="Arial MT"/>
                <a:cs typeface="Arial MT"/>
              </a:rPr>
              <a:t> </a:t>
            </a:r>
            <a:r>
              <a:rPr lang="en-US" sz="1700" spc="-5" dirty="0">
                <a:solidFill>
                  <a:prstClr val="black"/>
                </a:solidFill>
                <a:latin typeface="Arial MT"/>
                <a:cs typeface="Arial MT"/>
              </a:rPr>
              <a:t>computer</a:t>
            </a:r>
            <a:r>
              <a:rPr lang="en-US" sz="1700" spc="10" dirty="0">
                <a:solidFill>
                  <a:prstClr val="black"/>
                </a:solidFill>
                <a:latin typeface="Arial MT"/>
                <a:cs typeface="Arial MT"/>
              </a:rPr>
              <a:t> </a:t>
            </a:r>
            <a:r>
              <a:rPr lang="en-US" sz="1700" spc="5" dirty="0">
                <a:solidFill>
                  <a:prstClr val="black"/>
                </a:solidFill>
                <a:latin typeface="Arial MT"/>
                <a:cs typeface="Arial MT"/>
              </a:rPr>
              <a:t>needs</a:t>
            </a:r>
            <a:r>
              <a:rPr lang="en-US" sz="1700" spc="10" dirty="0">
                <a:solidFill>
                  <a:prstClr val="black"/>
                </a:solidFill>
                <a:latin typeface="Arial MT"/>
                <a:cs typeface="Arial MT"/>
              </a:rPr>
              <a:t> </a:t>
            </a:r>
            <a:r>
              <a:rPr lang="en-US" sz="1700" dirty="0">
                <a:solidFill>
                  <a:prstClr val="black"/>
                </a:solidFill>
                <a:latin typeface="Arial MT"/>
                <a:cs typeface="Arial MT"/>
              </a:rPr>
              <a:t>to</a:t>
            </a:r>
            <a:r>
              <a:rPr lang="en-US" sz="1700" spc="5" dirty="0">
                <a:solidFill>
                  <a:prstClr val="black"/>
                </a:solidFill>
                <a:latin typeface="Arial MT"/>
                <a:cs typeface="Arial MT"/>
              </a:rPr>
              <a:t> </a:t>
            </a:r>
            <a:r>
              <a:rPr lang="en-US" sz="1700" spc="-10" dirty="0">
                <a:solidFill>
                  <a:prstClr val="black"/>
                </a:solidFill>
                <a:latin typeface="Arial MT"/>
                <a:cs typeface="Arial MT"/>
              </a:rPr>
              <a:t>meet</a:t>
            </a:r>
            <a:r>
              <a:rPr lang="en-US" sz="1700" spc="5" dirty="0">
                <a:solidFill>
                  <a:prstClr val="black"/>
                </a:solidFill>
                <a:latin typeface="Arial MT"/>
                <a:cs typeface="Arial MT"/>
              </a:rPr>
              <a:t> </a:t>
            </a:r>
            <a:r>
              <a:rPr lang="en-US" sz="1700" dirty="0">
                <a:solidFill>
                  <a:prstClr val="black"/>
                </a:solidFill>
                <a:latin typeface="Arial MT"/>
                <a:cs typeface="Arial MT"/>
              </a:rPr>
              <a:t>the</a:t>
            </a:r>
            <a:r>
              <a:rPr lang="en-US" sz="1700" spc="5" dirty="0">
                <a:solidFill>
                  <a:prstClr val="black"/>
                </a:solidFill>
                <a:latin typeface="Arial MT"/>
                <a:cs typeface="Arial MT"/>
              </a:rPr>
              <a:t> </a:t>
            </a:r>
            <a:r>
              <a:rPr lang="en-US" sz="1700" spc="-5" dirty="0">
                <a:solidFill>
                  <a:prstClr val="black"/>
                </a:solidFill>
                <a:latin typeface="Arial MT"/>
                <a:cs typeface="Arial MT"/>
              </a:rPr>
              <a:t>following</a:t>
            </a:r>
            <a:r>
              <a:rPr lang="en-US" sz="1700" spc="10" dirty="0">
                <a:solidFill>
                  <a:prstClr val="black"/>
                </a:solidFill>
                <a:latin typeface="Arial MT"/>
                <a:cs typeface="Arial MT"/>
              </a:rPr>
              <a:t> </a:t>
            </a:r>
            <a:r>
              <a:rPr lang="en-US" sz="1700" spc="-5" dirty="0">
                <a:solidFill>
                  <a:prstClr val="black"/>
                </a:solidFill>
                <a:latin typeface="Arial MT"/>
                <a:cs typeface="Arial MT"/>
              </a:rPr>
              <a:t>minimum </a:t>
            </a:r>
            <a:r>
              <a:rPr lang="en-US" sz="1700" spc="-320" dirty="0">
                <a:solidFill>
                  <a:prstClr val="black"/>
                </a:solidFill>
                <a:latin typeface="Arial MT"/>
                <a:cs typeface="Arial MT"/>
              </a:rPr>
              <a:t> </a:t>
            </a:r>
            <a:r>
              <a:rPr lang="en-US" sz="1700" spc="-5" dirty="0">
                <a:solidFill>
                  <a:prstClr val="black"/>
                </a:solidFill>
                <a:latin typeface="Arial MT"/>
                <a:cs typeface="Arial MT"/>
              </a:rPr>
              <a:t>hardware requirements:</a:t>
            </a:r>
            <a:endParaRPr lang="en-US" sz="1700" dirty="0">
              <a:solidFill>
                <a:prstClr val="black"/>
              </a:solidFill>
              <a:latin typeface="Arial MT"/>
              <a:cs typeface="Arial MT"/>
            </a:endParaRPr>
          </a:p>
          <a:p>
            <a:pPr marL="0" lvl="0" indent="0">
              <a:lnSpc>
                <a:spcPct val="100000"/>
              </a:lnSpc>
              <a:spcBef>
                <a:spcPts val="40"/>
              </a:spcBef>
              <a:buNone/>
            </a:pPr>
            <a:endParaRPr lang="en-US" sz="1750" dirty="0">
              <a:solidFill>
                <a:prstClr val="black"/>
              </a:solidFill>
              <a:latin typeface="Arial MT"/>
              <a:cs typeface="Arial MT"/>
            </a:endParaRPr>
          </a:p>
          <a:p>
            <a:pPr marL="146050" lvl="0" indent="-133985">
              <a:lnSpc>
                <a:spcPct val="100000"/>
              </a:lnSpc>
              <a:spcBef>
                <a:spcPts val="0"/>
              </a:spcBef>
              <a:buFontTx/>
              <a:buChar char="●"/>
              <a:tabLst>
                <a:tab pos="146685" algn="l"/>
              </a:tabLst>
            </a:pPr>
            <a:r>
              <a:rPr lang="en-US" sz="2000" dirty="0">
                <a:solidFill>
                  <a:prstClr val="black"/>
                </a:solidFill>
                <a:latin typeface="Microsoft Sans Serif" panose="020B0604020202020204"/>
                <a:cs typeface="Microsoft Sans Serif" panose="020B0604020202020204"/>
              </a:rPr>
              <a:t>500</a:t>
            </a:r>
            <a:r>
              <a:rPr lang="en-US" sz="2000" spc="-10" dirty="0">
                <a:solidFill>
                  <a:prstClr val="black"/>
                </a:solidFill>
                <a:latin typeface="Microsoft Sans Serif" panose="020B0604020202020204"/>
                <a:cs typeface="Microsoft Sans Serif" panose="020B0604020202020204"/>
              </a:rPr>
              <a:t> </a:t>
            </a:r>
            <a:r>
              <a:rPr lang="en-US" sz="2000" spc="-5" dirty="0">
                <a:solidFill>
                  <a:prstClr val="black"/>
                </a:solidFill>
                <a:latin typeface="Microsoft Sans Serif" panose="020B0604020202020204"/>
                <a:cs typeface="Microsoft Sans Serif" panose="020B0604020202020204"/>
              </a:rPr>
              <a:t>megahertz </a:t>
            </a:r>
            <a:r>
              <a:rPr lang="en-US" sz="2000" spc="-10" dirty="0">
                <a:solidFill>
                  <a:prstClr val="black"/>
                </a:solidFill>
                <a:latin typeface="Microsoft Sans Serif" panose="020B0604020202020204"/>
                <a:cs typeface="Microsoft Sans Serif" panose="020B0604020202020204"/>
              </a:rPr>
              <a:t>(MHz)</a:t>
            </a:r>
            <a:endParaRPr lang="en-US" sz="2000" dirty="0">
              <a:solidFill>
                <a:prstClr val="black"/>
              </a:solidFill>
              <a:latin typeface="Microsoft Sans Serif" panose="020B0604020202020204"/>
              <a:cs typeface="Microsoft Sans Serif" panose="020B0604020202020204"/>
            </a:endParaRPr>
          </a:p>
          <a:p>
            <a:endParaRPr lang="en-US" sz="2000" dirty="0"/>
          </a:p>
        </p:txBody>
      </p:sp>
    </p:spTree>
    <p:extLst>
      <p:ext uri="{BB962C8B-B14F-4D97-AF65-F5344CB8AC3E}">
        <p14:creationId xmlns:p14="http://schemas.microsoft.com/office/powerpoint/2010/main" val="353250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5057"/>
            <a:ext cx="6096000" cy="461665"/>
          </a:xfrm>
          <a:prstGeom prst="rect">
            <a:avLst/>
          </a:prstGeom>
        </p:spPr>
        <p:txBody>
          <a:bodyPr>
            <a:spAutoFit/>
          </a:bodyPr>
          <a:lstStyle/>
          <a:p>
            <a:r>
              <a:rPr lang="en-US" dirty="0" smtClean="0"/>
              <a:t> </a:t>
            </a:r>
            <a:r>
              <a:rPr lang="en-US" sz="2400" dirty="0" smtClean="0">
                <a:solidFill>
                  <a:srgbClr val="C00000"/>
                </a:solidFill>
              </a:rPr>
              <a:t>Construction:</a:t>
            </a:r>
            <a:endParaRPr lang="en-US" sz="2400" dirty="0">
              <a:solidFill>
                <a:srgbClr val="C00000"/>
              </a:solidFill>
            </a:endParaRPr>
          </a:p>
        </p:txBody>
      </p:sp>
      <p:sp>
        <p:nvSpPr>
          <p:cNvPr id="5" name="Rectangle 4"/>
          <p:cNvSpPr/>
          <p:nvPr/>
        </p:nvSpPr>
        <p:spPr>
          <a:xfrm>
            <a:off x="-1" y="566722"/>
            <a:ext cx="4473181" cy="1200329"/>
          </a:xfrm>
          <a:prstGeom prst="rect">
            <a:avLst/>
          </a:prstGeom>
        </p:spPr>
        <p:txBody>
          <a:bodyPr wrap="square">
            <a:spAutoFit/>
          </a:bodyPr>
          <a:lstStyle/>
          <a:p>
            <a:r>
              <a:rPr lang="en-US" dirty="0" smtClean="0"/>
              <a:t>Activity 1:</a:t>
            </a:r>
          </a:p>
          <a:p>
            <a:r>
              <a:rPr lang="en-US" dirty="0" smtClean="0"/>
              <a:t>Step 1:First store the name and email address of the people in Excel and</a:t>
            </a:r>
            <a:r>
              <a:rPr lang="en-US" dirty="0"/>
              <a:t> </a:t>
            </a:r>
            <a:r>
              <a:rPr lang="en-US" dirty="0" smtClean="0"/>
              <a:t>Store the attachment to add in email in a folder</a:t>
            </a:r>
            <a:endParaRPr lang="en-US" dirty="0"/>
          </a:p>
        </p:txBody>
      </p:sp>
      <p:pic>
        <p:nvPicPr>
          <p:cNvPr id="7" name="Picture 6"/>
          <p:cNvPicPr>
            <a:picLocks noChangeAspect="1"/>
          </p:cNvPicPr>
          <p:nvPr/>
        </p:nvPicPr>
        <p:blipFill>
          <a:blip r:embed="rId2"/>
          <a:stretch>
            <a:fillRect/>
          </a:stretch>
        </p:blipFill>
        <p:spPr>
          <a:xfrm>
            <a:off x="5243807" y="0"/>
            <a:ext cx="6383710" cy="3536821"/>
          </a:xfrm>
          <a:prstGeom prst="rect">
            <a:avLst/>
          </a:prstGeom>
        </p:spPr>
      </p:pic>
      <p:sp>
        <p:nvSpPr>
          <p:cNvPr id="8" name="Rectangle 7"/>
          <p:cNvSpPr/>
          <p:nvPr/>
        </p:nvSpPr>
        <p:spPr>
          <a:xfrm>
            <a:off x="206062" y="3641878"/>
            <a:ext cx="11642501" cy="923330"/>
          </a:xfrm>
          <a:prstGeom prst="rect">
            <a:avLst/>
          </a:prstGeom>
        </p:spPr>
        <p:txBody>
          <a:bodyPr wrap="square">
            <a:spAutoFit/>
          </a:bodyPr>
          <a:lstStyle/>
          <a:p>
            <a:r>
              <a:rPr lang="en-US" dirty="0" smtClean="0"/>
              <a:t>Step 2: Import EMAIL POP3/SMTP</a:t>
            </a:r>
          </a:p>
          <a:p>
            <a:r>
              <a:rPr lang="en-US" dirty="0" smtClean="0"/>
              <a:t>Click on file-&gt;Then on import-&gt;then Process/Object-&gt;Browse-&gt; (C:\Program Files\Blue Prism Limited\Blue Prism </a:t>
            </a:r>
          </a:p>
          <a:p>
            <a:r>
              <a:rPr lang="en-US" dirty="0" smtClean="0"/>
              <a:t>Automate\VBO\BPA Object – Email- POP3_SMTP.xml) -&gt;click Next-&gt;Then Finish.</a:t>
            </a:r>
            <a:endParaRPr lang="en-US" dirty="0"/>
          </a:p>
        </p:txBody>
      </p:sp>
      <p:pic>
        <p:nvPicPr>
          <p:cNvPr id="9" name="Picture 8"/>
          <p:cNvPicPr>
            <a:picLocks noChangeAspect="1"/>
          </p:cNvPicPr>
          <p:nvPr/>
        </p:nvPicPr>
        <p:blipFill>
          <a:blip r:embed="rId3"/>
          <a:stretch>
            <a:fillRect/>
          </a:stretch>
        </p:blipFill>
        <p:spPr>
          <a:xfrm>
            <a:off x="-1" y="1917439"/>
            <a:ext cx="7328080" cy="1619382"/>
          </a:xfrm>
          <a:prstGeom prst="rect">
            <a:avLst/>
          </a:prstGeom>
        </p:spPr>
      </p:pic>
      <p:pic>
        <p:nvPicPr>
          <p:cNvPr id="10" name="Picture 9"/>
          <p:cNvPicPr>
            <a:picLocks noChangeAspect="1"/>
          </p:cNvPicPr>
          <p:nvPr/>
        </p:nvPicPr>
        <p:blipFill>
          <a:blip r:embed="rId4"/>
          <a:stretch>
            <a:fillRect/>
          </a:stretch>
        </p:blipFill>
        <p:spPr>
          <a:xfrm>
            <a:off x="68687" y="4487593"/>
            <a:ext cx="3022243" cy="1933333"/>
          </a:xfrm>
          <a:prstGeom prst="rect">
            <a:avLst/>
          </a:prstGeom>
        </p:spPr>
      </p:pic>
      <p:pic>
        <p:nvPicPr>
          <p:cNvPr id="11" name="Picture 10"/>
          <p:cNvPicPr>
            <a:picLocks noChangeAspect="1"/>
          </p:cNvPicPr>
          <p:nvPr/>
        </p:nvPicPr>
        <p:blipFill>
          <a:blip r:embed="rId5"/>
          <a:stretch>
            <a:fillRect/>
          </a:stretch>
        </p:blipFill>
        <p:spPr>
          <a:xfrm>
            <a:off x="3449599" y="4471346"/>
            <a:ext cx="3410549" cy="2393943"/>
          </a:xfrm>
          <a:prstGeom prst="rect">
            <a:avLst/>
          </a:prstGeom>
        </p:spPr>
      </p:pic>
      <p:pic>
        <p:nvPicPr>
          <p:cNvPr id="12" name="Picture 11"/>
          <p:cNvPicPr>
            <a:picLocks noChangeAspect="1"/>
          </p:cNvPicPr>
          <p:nvPr/>
        </p:nvPicPr>
        <p:blipFill>
          <a:blip r:embed="rId6"/>
          <a:stretch>
            <a:fillRect/>
          </a:stretch>
        </p:blipFill>
        <p:spPr>
          <a:xfrm>
            <a:off x="7235987" y="4476188"/>
            <a:ext cx="3819048" cy="2295238"/>
          </a:xfrm>
          <a:prstGeom prst="rect">
            <a:avLst/>
          </a:prstGeom>
        </p:spPr>
      </p:pic>
      <p:cxnSp>
        <p:nvCxnSpPr>
          <p:cNvPr id="14" name="Straight Arrow Connector 13"/>
          <p:cNvCxnSpPr>
            <a:stCxn id="10" idx="3"/>
          </p:cNvCxnSpPr>
          <p:nvPr/>
        </p:nvCxnSpPr>
        <p:spPr>
          <a:xfrm>
            <a:off x="3090930" y="5454260"/>
            <a:ext cx="350082" cy="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a:endCxn id="12" idx="1"/>
          </p:cNvCxnSpPr>
          <p:nvPr/>
        </p:nvCxnSpPr>
        <p:spPr>
          <a:xfrm flipV="1">
            <a:off x="6860148" y="5623807"/>
            <a:ext cx="375839" cy="44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537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1651</Words>
  <Application>Microsoft Office PowerPoint</Application>
  <PresentationFormat>Widescreen</PresentationFormat>
  <Paragraphs>185</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MT</vt:lpstr>
      <vt:lpstr>Calibri</vt:lpstr>
      <vt:lpstr>Calibri Light</vt:lpstr>
      <vt:lpstr>Helvetica</vt:lpstr>
      <vt:lpstr>Microsoft Sans Serif</vt:lpstr>
      <vt:lpstr>Symbol</vt:lpstr>
      <vt:lpstr>Office Theme</vt:lpstr>
      <vt:lpstr>ROBOTIC PROCESS AUTOMATION</vt:lpstr>
      <vt:lpstr>Presentation Outline</vt:lpstr>
      <vt:lpstr>     Course Certificate </vt:lpstr>
      <vt:lpstr>Introduction</vt:lpstr>
      <vt:lpstr>OBJECTIVES</vt:lpstr>
      <vt:lpstr>PowerPoint Presentation</vt:lpstr>
      <vt:lpstr>System Architecture / Ideation Map </vt:lpstr>
      <vt:lpstr>Project 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Results and Discussion</vt:lpstr>
      <vt:lpstr>Conclusion</vt:lpstr>
      <vt:lpstr>References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19</cp:revision>
  <dcterms:created xsi:type="dcterms:W3CDTF">2021-11-09T09:40:57Z</dcterms:created>
  <dcterms:modified xsi:type="dcterms:W3CDTF">2021-11-09T12:32:28Z</dcterms:modified>
</cp:coreProperties>
</file>